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60"/>
  </p:notesMasterIdLst>
  <p:sldIdLst>
    <p:sldId id="256" r:id="rId5"/>
    <p:sldId id="333" r:id="rId6"/>
    <p:sldId id="334" r:id="rId7"/>
    <p:sldId id="335" r:id="rId8"/>
    <p:sldId id="336" r:id="rId9"/>
    <p:sldId id="337" r:id="rId10"/>
    <p:sldId id="289" r:id="rId11"/>
    <p:sldId id="282" r:id="rId12"/>
    <p:sldId id="261" r:id="rId13"/>
    <p:sldId id="269" r:id="rId14"/>
    <p:sldId id="283" r:id="rId15"/>
    <p:sldId id="270" r:id="rId16"/>
    <p:sldId id="272" r:id="rId17"/>
    <p:sldId id="284" r:id="rId18"/>
    <p:sldId id="285" r:id="rId19"/>
    <p:sldId id="273" r:id="rId20"/>
    <p:sldId id="286" r:id="rId21"/>
    <p:sldId id="287" r:id="rId22"/>
    <p:sldId id="290" r:id="rId23"/>
    <p:sldId id="288" r:id="rId24"/>
    <p:sldId id="262" r:id="rId25"/>
    <p:sldId id="263" r:id="rId26"/>
    <p:sldId id="338" r:id="rId27"/>
    <p:sldId id="264" r:id="rId28"/>
    <p:sldId id="267" r:id="rId29"/>
    <p:sldId id="266" r:id="rId30"/>
    <p:sldId id="339" r:id="rId31"/>
    <p:sldId id="340" r:id="rId32"/>
    <p:sldId id="341" r:id="rId33"/>
    <p:sldId id="342" r:id="rId34"/>
    <p:sldId id="343" r:id="rId35"/>
    <p:sldId id="344" r:id="rId36"/>
    <p:sldId id="345" r:id="rId37"/>
    <p:sldId id="346" r:id="rId38"/>
    <p:sldId id="347" r:id="rId39"/>
    <p:sldId id="348" r:id="rId40"/>
    <p:sldId id="349" r:id="rId41"/>
    <p:sldId id="351" r:id="rId42"/>
    <p:sldId id="314" r:id="rId43"/>
    <p:sldId id="315" r:id="rId44"/>
    <p:sldId id="316" r:id="rId45"/>
    <p:sldId id="317" r:id="rId46"/>
    <p:sldId id="318" r:id="rId47"/>
    <p:sldId id="319" r:id="rId48"/>
    <p:sldId id="327" r:id="rId49"/>
    <p:sldId id="323" r:id="rId50"/>
    <p:sldId id="279" r:id="rId51"/>
    <p:sldId id="276" r:id="rId52"/>
    <p:sldId id="280" r:id="rId53"/>
    <p:sldId id="281" r:id="rId54"/>
    <p:sldId id="328" r:id="rId55"/>
    <p:sldId id="329" r:id="rId56"/>
    <p:sldId id="330" r:id="rId57"/>
    <p:sldId id="331" r:id="rId58"/>
    <p:sldId id="309"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189E8E-D8D4-4EA3-BBAD-7940F980A87A}" type="datetimeFigureOut">
              <a:rPr lang="en-GB" smtClean="0"/>
              <a:t>03/08/2020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B03597-A6B0-4C36-AD94-B9D93B12411C}" type="slidenum">
              <a:rPr lang="en-GB" smtClean="0"/>
              <a:t>‹#›</a:t>
            </a:fld>
            <a:endParaRPr lang="en-GB"/>
          </a:p>
        </p:txBody>
      </p:sp>
    </p:spTree>
    <p:extLst>
      <p:ext uri="{BB962C8B-B14F-4D97-AF65-F5344CB8AC3E}">
        <p14:creationId xmlns:p14="http://schemas.microsoft.com/office/powerpoint/2010/main" val="2697650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8459A54F-11BA-4B64-98B8-42B94F6F05AA}" type="slidenum">
              <a:rPr lang="hu-HU" smtClean="0"/>
              <a:pPr/>
              <a:t>52</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hu-HU"/>
              <a:t>Mintacím szerkesztése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2398A3C2-4051-4DF6-952F-80E1EBC2069D}"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hu-HU"/>
              <a:t>Mintacím szerkesztése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27A90763-3343-43B1-B6F2-0CE8B3A37F32}"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290B9A9C-B697-42A4-85A2-045E133CE231}"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hu-HU"/>
              <a:t>Mintacím szerkesztése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8229BBEE-E89A-4B06-8DBD-0BAB7312FD2C}"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idézettel">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352ACBEA-44D0-46D1-818C-4325E922B791}"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Igaz vagy hamis">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hu-HU"/>
              <a:t>Mintacím szerkesztése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a:t>Mintaszöveg szerkesztése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a:t>Mintaszöveg szerkesztése</a:t>
            </a:r>
          </a:p>
        </p:txBody>
      </p:sp>
      <p:sp>
        <p:nvSpPr>
          <p:cNvPr id="5" name="Date Placeholder 4"/>
          <p:cNvSpPr>
            <a:spLocks noGrp="1"/>
          </p:cNvSpPr>
          <p:nvPr>
            <p:ph type="dt" sz="half" idx="10"/>
          </p:nvPr>
        </p:nvSpPr>
        <p:spPr/>
        <p:txBody>
          <a:bodyPr/>
          <a:lstStyle/>
          <a:p>
            <a:fld id="{0B7DDE87-38B5-4D35-845C-1F3E573DF38D}"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DEBA078C-7753-47AA-8EF6-DEEC77762677}"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hu-HU"/>
              <a:t>Mintacím szerkesztése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1F1C682F-DFFE-4F0E-8E4E-E5F97654F1B2}"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hu-HU"/>
              <a:t>Mintacím szerkesztése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31869E63-B9FE-4D0B-A6DF-42F2421846DA}"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B7BAD31D-24CD-4B1A-BC7E-FEC87A1B0943}" type="datetime1">
              <a:rPr lang="en-US" smtClean="0"/>
              <a:t>8/3/2020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E5F25E28-3472-41E8-BCD9-7856127274D9}"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u-HU"/>
              <a:t>Mintacím szerkesztése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C28FB404-5122-4B0D-ADD8-4355824D4C0E}" type="datetime1">
              <a:rPr lang="en-US" smtClean="0"/>
              <a:t>8/3/2020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D03017AB-2BE8-43F3-A4F2-E8FD7086269A}" type="datetime1">
              <a:rPr lang="en-US" smtClean="0"/>
              <a:t>8/3/2020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29A57-A86A-41CD-B039-39AEA8D172B3}" type="datetime1">
              <a:rPr lang="en-US" smtClean="0"/>
              <a:t>8/3/2020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hu-HU"/>
              <a:t>Mintacím szerkesztése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9C2DBCE0-833C-481C-8B5C-44B013C6E2DD}"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CDDFA878-8304-4F9B-9863-2DB0B88678A8}" type="datetime1">
              <a:rPr lang="en-US" smtClean="0"/>
              <a:t>8/3/2020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hu-HU"/>
              <a:t>Mintacím szerkesztése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23825A6-F857-47EB-B0D1-BC2A2DBF794A}" type="datetime1">
              <a:rPr lang="en-US" smtClean="0"/>
              <a:t>8/3/2020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C816E0C-496C-4730-A595-DD89CB2B4518}"/>
              </a:ext>
            </a:extLst>
          </p:cNvPr>
          <p:cNvSpPr>
            <a:spLocks noGrp="1"/>
          </p:cNvSpPr>
          <p:nvPr>
            <p:ph type="ctrTitle"/>
          </p:nvPr>
        </p:nvSpPr>
        <p:spPr>
          <a:xfrm>
            <a:off x="1898690" y="844510"/>
            <a:ext cx="3710018" cy="4169749"/>
          </a:xfrm>
        </p:spPr>
        <p:txBody>
          <a:bodyPr>
            <a:normAutofit/>
          </a:bodyPr>
          <a:lstStyle/>
          <a:p>
            <a:r>
              <a:rPr lang="hu-HU" sz="3200" dirty="0"/>
              <a:t>8. Fejezet</a:t>
            </a:r>
            <a:br>
              <a:rPr lang="hu-HU" sz="3200" dirty="0"/>
            </a:br>
            <a:br>
              <a:rPr lang="hu-HU" sz="3200" dirty="0"/>
            </a:br>
            <a:r>
              <a:rPr lang="hu-HU" sz="3200" dirty="0"/>
              <a:t>Gráfok gazdasági  alkalmazásai</a:t>
            </a:r>
            <a:br>
              <a:rPr lang="hu-HU" sz="4400" dirty="0"/>
            </a:br>
            <a:endParaRPr lang="hu-HU" sz="4400" dirty="0"/>
          </a:p>
        </p:txBody>
      </p:sp>
      <p:sp>
        <p:nvSpPr>
          <p:cNvPr id="3" name="Alcím 2">
            <a:extLst>
              <a:ext uri="{FF2B5EF4-FFF2-40B4-BE49-F238E27FC236}">
                <a16:creationId xmlns:a16="http://schemas.microsoft.com/office/drawing/2014/main" id="{E753303A-C283-4EB4-B459-E6490B7C1455}"/>
              </a:ext>
            </a:extLst>
          </p:cNvPr>
          <p:cNvSpPr>
            <a:spLocks noGrp="1"/>
          </p:cNvSpPr>
          <p:nvPr>
            <p:ph type="subTitle" idx="1"/>
          </p:nvPr>
        </p:nvSpPr>
        <p:spPr>
          <a:xfrm>
            <a:off x="1898689" y="5097928"/>
            <a:ext cx="2804561" cy="915561"/>
          </a:xfrm>
        </p:spPr>
        <p:txBody>
          <a:bodyPr>
            <a:normAutofit lnSpcReduction="10000"/>
          </a:bodyPr>
          <a:lstStyle/>
          <a:p>
            <a:r>
              <a:rPr lang="hu-HU" sz="2400" dirty="0"/>
              <a:t>Algoritmusok,</a:t>
            </a:r>
          </a:p>
          <a:p>
            <a:r>
              <a:rPr lang="hu-HU" sz="2400" dirty="0"/>
              <a:t>modellek</a:t>
            </a:r>
          </a:p>
        </p:txBody>
      </p:sp>
      <p:pic>
        <p:nvPicPr>
          <p:cNvPr id="6" name="Kép 5" descr="A képen férfi látható&#10;&#10;Automatikusan generált leírás">
            <a:extLst>
              <a:ext uri="{FF2B5EF4-FFF2-40B4-BE49-F238E27FC236}">
                <a16:creationId xmlns:a16="http://schemas.microsoft.com/office/drawing/2014/main" id="{237B5BA7-6C2C-40C1-9DB5-46C1FB1F2AA2}"/>
              </a:ext>
            </a:extLst>
          </p:cNvPr>
          <p:cNvPicPr>
            <a:picLocks noChangeAspect="1"/>
          </p:cNvPicPr>
          <p:nvPr/>
        </p:nvPicPr>
        <p:blipFill rotWithShape="1">
          <a:blip r:embed="rId2"/>
          <a:srcRect l="4483" r="6897" b="-2"/>
          <a:stretch/>
        </p:blipFill>
        <p:spPr>
          <a:xfrm>
            <a:off x="6095998" y="-20965"/>
            <a:ext cx="6096002" cy="6878965"/>
          </a:xfrm>
          <a:prstGeom prst="rect">
            <a:avLst/>
          </a:prstGeom>
        </p:spPr>
      </p:pic>
      <p:pic>
        <p:nvPicPr>
          <p:cNvPr id="31" name="Kép 30">
            <a:extLst>
              <a:ext uri="{FF2B5EF4-FFF2-40B4-BE49-F238E27FC236}">
                <a16:creationId xmlns:a16="http://schemas.microsoft.com/office/drawing/2014/main" id="{604C319A-96A9-4EB2-9DA5-937D238655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8" y="216426"/>
            <a:ext cx="3046662" cy="865618"/>
          </a:xfrm>
          <a:prstGeom prst="rect">
            <a:avLst/>
          </a:prstGeom>
        </p:spPr>
      </p:pic>
      <p:sp>
        <p:nvSpPr>
          <p:cNvPr id="32" name="Folyamatábra: Kézi adatbevitel 31">
            <a:extLst>
              <a:ext uri="{FF2B5EF4-FFF2-40B4-BE49-F238E27FC236}">
                <a16:creationId xmlns:a16="http://schemas.microsoft.com/office/drawing/2014/main" id="{49C9D3B0-452B-443D-8F36-9D2AC811C586}"/>
              </a:ext>
            </a:extLst>
          </p:cNvPr>
          <p:cNvSpPr/>
          <p:nvPr/>
        </p:nvSpPr>
        <p:spPr>
          <a:xfrm rot="10800000">
            <a:off x="-1066384" y="0"/>
            <a:ext cx="2804559" cy="7334250"/>
          </a:xfrm>
          <a:prstGeom prst="flowChartManualInpu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33" name="Folyamatábra: Kézi adatbevitel 32">
            <a:extLst>
              <a:ext uri="{FF2B5EF4-FFF2-40B4-BE49-F238E27FC236}">
                <a16:creationId xmlns:a16="http://schemas.microsoft.com/office/drawing/2014/main" id="{97CB92EA-4732-40F6-BD07-E9181E1D651E}"/>
              </a:ext>
            </a:extLst>
          </p:cNvPr>
          <p:cNvSpPr/>
          <p:nvPr/>
        </p:nvSpPr>
        <p:spPr>
          <a:xfrm rot="10800000">
            <a:off x="-1487000" y="-314836"/>
            <a:ext cx="2664519" cy="7040890"/>
          </a:xfrm>
          <a:prstGeom prst="flowChartManualInp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dirty="0"/>
          </a:p>
        </p:txBody>
      </p:sp>
      <p:sp>
        <p:nvSpPr>
          <p:cNvPr id="4" name="Slide Number Placeholder 3">
            <a:extLst>
              <a:ext uri="{FF2B5EF4-FFF2-40B4-BE49-F238E27FC236}">
                <a16:creationId xmlns:a16="http://schemas.microsoft.com/office/drawing/2014/main" id="{A70DFB13-8278-4103-8652-31D6C6EAFAE9}"/>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57611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00B050"/>
                </a:solidFill>
              </a:rPr>
              <a:t>6</a:t>
            </a:r>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A1A21A23-ED07-40FB-A016-E0439BB4F217}"/>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49" name="Title 4">
            <a:extLst>
              <a:ext uri="{FF2B5EF4-FFF2-40B4-BE49-F238E27FC236}">
                <a16:creationId xmlns:a16="http://schemas.microsoft.com/office/drawing/2014/main" id="{532B97DE-3D80-4FFB-B67A-697B323E6A03}"/>
              </a:ext>
            </a:extLst>
          </p:cNvPr>
          <p:cNvSpPr>
            <a:spLocks noGrp="1"/>
          </p:cNvSpPr>
          <p:nvPr>
            <p:ph type="title"/>
          </p:nvPr>
        </p:nvSpPr>
        <p:spPr>
          <a:xfrm>
            <a:off x="2592925" y="624110"/>
            <a:ext cx="8911687" cy="1280890"/>
          </a:xfrm>
        </p:spPr>
        <p:txBody>
          <a:bodyPr/>
          <a:lstStyle/>
          <a:p>
            <a:r>
              <a:rPr lang="hu-HU" dirty="0"/>
              <a:t>Megoldás</a:t>
            </a:r>
            <a:endParaRPr lang="en-GB" dirty="0"/>
          </a:p>
        </p:txBody>
      </p:sp>
    </p:spTree>
    <p:extLst>
      <p:ext uri="{BB962C8B-B14F-4D97-AF65-F5344CB8AC3E}">
        <p14:creationId xmlns:p14="http://schemas.microsoft.com/office/powerpoint/2010/main" val="2759499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sp>
        <p:nvSpPr>
          <p:cNvPr id="83" name="Szövegdoboz 82"/>
          <p:cNvSpPr txBox="1"/>
          <p:nvPr/>
        </p:nvSpPr>
        <p:spPr>
          <a:xfrm>
            <a:off x="7082211" y="5214403"/>
            <a:ext cx="422813" cy="646331"/>
          </a:xfrm>
          <a:prstGeom prst="rect">
            <a:avLst/>
          </a:prstGeom>
          <a:noFill/>
        </p:spPr>
        <p:txBody>
          <a:bodyPr wrap="square" rtlCol="0">
            <a:spAutoFit/>
          </a:bodyPr>
          <a:lstStyle/>
          <a:p>
            <a:r>
              <a:rPr lang="hu-HU" dirty="0">
                <a:solidFill>
                  <a:srgbClr val="00B050"/>
                </a:solidFill>
              </a:rPr>
              <a:t>12</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00B050"/>
                </a:solidFill>
              </a:rPr>
              <a:t>6</a:t>
            </a:r>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5A1A781B-6347-44B1-93CD-52D01F0BCC95}"/>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
        <p:nvSpPr>
          <p:cNvPr id="63" name="Title 4">
            <a:extLst>
              <a:ext uri="{FF2B5EF4-FFF2-40B4-BE49-F238E27FC236}">
                <a16:creationId xmlns:a16="http://schemas.microsoft.com/office/drawing/2014/main" id="{A8770732-150A-4775-940A-FEC412BF49FF}"/>
              </a:ext>
            </a:extLst>
          </p:cNvPr>
          <p:cNvSpPr>
            <a:spLocks noGrp="1"/>
          </p:cNvSpPr>
          <p:nvPr>
            <p:ph type="title"/>
          </p:nvPr>
        </p:nvSpPr>
        <p:spPr>
          <a:xfrm>
            <a:off x="2592925" y="624110"/>
            <a:ext cx="8911687" cy="1280890"/>
          </a:xfrm>
        </p:spPr>
        <p:txBody>
          <a:bodyPr/>
          <a:lstStyle/>
          <a:p>
            <a:r>
              <a:rPr lang="hu-HU" dirty="0"/>
              <a:t>Megoldás</a:t>
            </a:r>
            <a:endParaRPr lang="en-GB" dirty="0"/>
          </a:p>
        </p:txBody>
      </p:sp>
    </p:spTree>
    <p:extLst>
      <p:ext uri="{BB962C8B-B14F-4D97-AF65-F5344CB8AC3E}">
        <p14:creationId xmlns:p14="http://schemas.microsoft.com/office/powerpoint/2010/main" val="195255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sp>
        <p:nvSpPr>
          <p:cNvPr id="83" name="Szövegdoboz 82"/>
          <p:cNvSpPr txBox="1"/>
          <p:nvPr/>
        </p:nvSpPr>
        <p:spPr>
          <a:xfrm>
            <a:off x="7082211" y="5214403"/>
            <a:ext cx="422813" cy="646331"/>
          </a:xfrm>
          <a:prstGeom prst="rect">
            <a:avLst/>
          </a:prstGeom>
          <a:noFill/>
        </p:spPr>
        <p:txBody>
          <a:bodyPr wrap="square" rtlCol="0">
            <a:spAutoFit/>
          </a:bodyPr>
          <a:lstStyle/>
          <a:p>
            <a:r>
              <a:rPr lang="hu-HU" dirty="0">
                <a:solidFill>
                  <a:srgbClr val="00B050"/>
                </a:solidFill>
              </a:rPr>
              <a:t>12</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C97F05F1-0821-4170-BA86-1C84BC79C0A6}"/>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5" name="Title 4">
            <a:extLst>
              <a:ext uri="{FF2B5EF4-FFF2-40B4-BE49-F238E27FC236}">
                <a16:creationId xmlns:a16="http://schemas.microsoft.com/office/drawing/2014/main" id="{386C7D4C-9E58-4E6F-BE9C-77AF1905C863}"/>
              </a:ext>
            </a:extLst>
          </p:cNvPr>
          <p:cNvSpPr>
            <a:spLocks noGrp="1"/>
          </p:cNvSpPr>
          <p:nvPr>
            <p:ph type="title"/>
          </p:nvPr>
        </p:nvSpPr>
        <p:spPr/>
        <p:txBody>
          <a:bodyPr/>
          <a:lstStyle/>
          <a:p>
            <a:r>
              <a:rPr lang="hu-HU" dirty="0"/>
              <a:t>Megoldás</a:t>
            </a:r>
            <a:endParaRPr lang="en-GB" dirty="0"/>
          </a:p>
        </p:txBody>
      </p:sp>
    </p:spTree>
    <p:extLst>
      <p:ext uri="{BB962C8B-B14F-4D97-AF65-F5344CB8AC3E}">
        <p14:creationId xmlns:p14="http://schemas.microsoft.com/office/powerpoint/2010/main" val="368471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93270" y="5118840"/>
            <a:ext cx="597748" cy="461665"/>
          </a:xfrm>
          <a:prstGeom prst="rect">
            <a:avLst/>
          </a:prstGeom>
          <a:noFill/>
        </p:spPr>
        <p:txBody>
          <a:bodyPr wrap="square" rtlCol="0">
            <a:spAutoFit/>
          </a:bodyPr>
          <a:lstStyle/>
          <a:p>
            <a:r>
              <a:rPr lang="hu-HU" sz="2400" dirty="0">
                <a:solidFill>
                  <a:srgbClr val="00B050"/>
                </a:solidFill>
              </a:rPr>
              <a:t>12</a:t>
            </a:r>
          </a:p>
        </p:txBody>
      </p:sp>
      <p:sp>
        <p:nvSpPr>
          <p:cNvPr id="84" name="Szövegdoboz 83"/>
          <p:cNvSpPr txBox="1"/>
          <p:nvPr/>
        </p:nvSpPr>
        <p:spPr>
          <a:xfrm>
            <a:off x="7049576" y="2401560"/>
            <a:ext cx="455447" cy="369332"/>
          </a:xfrm>
          <a:prstGeom prst="rect">
            <a:avLst/>
          </a:prstGeom>
          <a:noFill/>
        </p:spPr>
        <p:txBody>
          <a:bodyPr wrap="square" rtlCol="0">
            <a:spAutoFit/>
          </a:bodyPr>
          <a:lstStyle/>
          <a:p>
            <a:r>
              <a:rPr lang="hu-HU" dirty="0">
                <a:solidFill>
                  <a:srgbClr val="00B050"/>
                </a:solidFill>
              </a:rPr>
              <a:t>9</a:t>
            </a:r>
          </a:p>
        </p:txBody>
      </p:sp>
      <p:sp>
        <p:nvSpPr>
          <p:cNvPr id="89" name="Szövegdoboz 88"/>
          <p:cNvSpPr txBox="1"/>
          <p:nvPr/>
        </p:nvSpPr>
        <p:spPr>
          <a:xfrm>
            <a:off x="6782576" y="3838492"/>
            <a:ext cx="484934"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00B05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6F64F037-76F1-4618-B61E-9293874D376A}"/>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620397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a:t>Example 1</a:t>
            </a:r>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93270" y="5118840"/>
            <a:ext cx="597748" cy="461665"/>
          </a:xfrm>
          <a:prstGeom prst="rect">
            <a:avLst/>
          </a:prstGeom>
          <a:noFill/>
        </p:spPr>
        <p:txBody>
          <a:bodyPr wrap="square" rtlCol="0">
            <a:spAutoFit/>
          </a:bodyPr>
          <a:lstStyle/>
          <a:p>
            <a:r>
              <a:rPr lang="hu-HU" sz="2400" dirty="0">
                <a:solidFill>
                  <a:srgbClr val="00B050"/>
                </a:solidFill>
              </a:rPr>
              <a:t>12</a:t>
            </a:r>
          </a:p>
        </p:txBody>
      </p:sp>
      <p:sp>
        <p:nvSpPr>
          <p:cNvPr id="84" name="Szövegdoboz 83"/>
          <p:cNvSpPr txBox="1"/>
          <p:nvPr/>
        </p:nvSpPr>
        <p:spPr>
          <a:xfrm>
            <a:off x="7049576" y="2401560"/>
            <a:ext cx="455447" cy="369332"/>
          </a:xfrm>
          <a:prstGeom prst="rect">
            <a:avLst/>
          </a:prstGeom>
          <a:noFill/>
        </p:spPr>
        <p:txBody>
          <a:bodyPr wrap="square" rtlCol="0">
            <a:spAutoFit/>
          </a:bodyPr>
          <a:lstStyle/>
          <a:p>
            <a:r>
              <a:rPr lang="hu-HU" dirty="0">
                <a:solidFill>
                  <a:srgbClr val="00B050"/>
                </a:solidFill>
              </a:rPr>
              <a:t>9</a:t>
            </a:r>
          </a:p>
        </p:txBody>
      </p:sp>
      <p:sp>
        <p:nvSpPr>
          <p:cNvPr id="89" name="Szövegdoboz 88"/>
          <p:cNvSpPr txBox="1"/>
          <p:nvPr/>
        </p:nvSpPr>
        <p:spPr>
          <a:xfrm>
            <a:off x="6782576" y="3838492"/>
            <a:ext cx="484934"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67" name="Téglalap 96">
            <a:extLst>
              <a:ext uri="{FF2B5EF4-FFF2-40B4-BE49-F238E27FC236}">
                <a16:creationId xmlns:a16="http://schemas.microsoft.com/office/drawing/2014/main" id="{B7417D86-704C-4CB5-B43A-2021076DA000}"/>
              </a:ext>
            </a:extLst>
          </p:cNvPr>
          <p:cNvSpPr/>
          <p:nvPr/>
        </p:nvSpPr>
        <p:spPr>
          <a:xfrm>
            <a:off x="4850474" y="2378134"/>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CB2DE6FD-DD8B-4D64-B56C-AEF9CB2E126B}"/>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617614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93270" y="5118840"/>
            <a:ext cx="597748" cy="461665"/>
          </a:xfrm>
          <a:prstGeom prst="rect">
            <a:avLst/>
          </a:prstGeom>
          <a:noFill/>
        </p:spPr>
        <p:txBody>
          <a:bodyPr wrap="square" rtlCol="0">
            <a:spAutoFit/>
          </a:bodyPr>
          <a:lstStyle/>
          <a:p>
            <a:r>
              <a:rPr lang="hu-HU" sz="2400" dirty="0">
                <a:solidFill>
                  <a:srgbClr val="00B050"/>
                </a:solidFill>
              </a:rPr>
              <a:t>12</a:t>
            </a:r>
          </a:p>
        </p:txBody>
      </p:sp>
      <p:sp>
        <p:nvSpPr>
          <p:cNvPr id="84" name="Szövegdoboz 83"/>
          <p:cNvSpPr txBox="1"/>
          <p:nvPr/>
        </p:nvSpPr>
        <p:spPr>
          <a:xfrm>
            <a:off x="7057686" y="2378531"/>
            <a:ext cx="455447" cy="369332"/>
          </a:xfrm>
          <a:prstGeom prst="rect">
            <a:avLst/>
          </a:prstGeom>
          <a:noFill/>
        </p:spPr>
        <p:txBody>
          <a:bodyPr wrap="square" rtlCol="0">
            <a:spAutoFit/>
          </a:bodyPr>
          <a:lstStyle/>
          <a:p>
            <a:r>
              <a:rPr lang="hu-HU" dirty="0">
                <a:solidFill>
                  <a:srgbClr val="FF0000"/>
                </a:solidFill>
              </a:rPr>
              <a:t>9</a:t>
            </a:r>
          </a:p>
        </p:txBody>
      </p:sp>
      <p:sp>
        <p:nvSpPr>
          <p:cNvPr id="89" name="Szövegdoboz 88"/>
          <p:cNvSpPr txBox="1"/>
          <p:nvPr/>
        </p:nvSpPr>
        <p:spPr>
          <a:xfrm>
            <a:off x="6782576" y="3838492"/>
            <a:ext cx="484934"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67" name="Téglalap 96">
            <a:extLst>
              <a:ext uri="{FF2B5EF4-FFF2-40B4-BE49-F238E27FC236}">
                <a16:creationId xmlns:a16="http://schemas.microsoft.com/office/drawing/2014/main" id="{B7417D86-704C-4CB5-B43A-2021076DA000}"/>
              </a:ext>
            </a:extLst>
          </p:cNvPr>
          <p:cNvSpPr/>
          <p:nvPr/>
        </p:nvSpPr>
        <p:spPr>
          <a:xfrm>
            <a:off x="4850474" y="2378134"/>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63" name="Téglalap 96">
            <a:extLst>
              <a:ext uri="{FF2B5EF4-FFF2-40B4-BE49-F238E27FC236}">
                <a16:creationId xmlns:a16="http://schemas.microsoft.com/office/drawing/2014/main" id="{F5D945A3-49FD-4BE1-9AE9-632091659924}"/>
              </a:ext>
            </a:extLst>
          </p:cNvPr>
          <p:cNvSpPr/>
          <p:nvPr/>
        </p:nvSpPr>
        <p:spPr>
          <a:xfrm>
            <a:off x="7114888" y="2489484"/>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lide Number Placeholder 6">
            <a:extLst>
              <a:ext uri="{FF2B5EF4-FFF2-40B4-BE49-F238E27FC236}">
                <a16:creationId xmlns:a16="http://schemas.microsoft.com/office/drawing/2014/main" id="{BCF1E638-F014-4525-858D-F0989781FD20}"/>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474820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82211" y="5183918"/>
            <a:ext cx="422813" cy="646331"/>
          </a:xfrm>
          <a:prstGeom prst="rect">
            <a:avLst/>
          </a:prstGeom>
          <a:noFill/>
        </p:spPr>
        <p:txBody>
          <a:bodyPr wrap="square" rtlCol="0">
            <a:spAutoFit/>
          </a:bodyPr>
          <a:lstStyle/>
          <a:p>
            <a:r>
              <a:rPr lang="hu-HU" dirty="0">
                <a:solidFill>
                  <a:srgbClr val="00B050"/>
                </a:solidFill>
              </a:rPr>
              <a:t>12</a:t>
            </a:r>
          </a:p>
        </p:txBody>
      </p:sp>
      <p:cxnSp>
        <p:nvCxnSpPr>
          <p:cNvPr id="88" name="Egyenes összekötő 87"/>
          <p:cNvCxnSpPr/>
          <p:nvPr/>
        </p:nvCxnSpPr>
        <p:spPr>
          <a:xfrm>
            <a:off x="6808841" y="3890338"/>
            <a:ext cx="287034" cy="247382"/>
          </a:xfrm>
          <a:prstGeom prst="line">
            <a:avLst/>
          </a:prstGeom>
        </p:spPr>
        <p:style>
          <a:lnRef idx="1">
            <a:schemeClr val="accent1"/>
          </a:lnRef>
          <a:fillRef idx="0">
            <a:schemeClr val="accent1"/>
          </a:fillRef>
          <a:effectRef idx="0">
            <a:schemeClr val="accent1"/>
          </a:effectRef>
          <a:fontRef idx="minor">
            <a:schemeClr val="tx1"/>
          </a:fontRef>
        </p:style>
      </p:cxnSp>
      <p:sp>
        <p:nvSpPr>
          <p:cNvPr id="89" name="Szövegdoboz 88"/>
          <p:cNvSpPr txBox="1"/>
          <p:nvPr/>
        </p:nvSpPr>
        <p:spPr>
          <a:xfrm>
            <a:off x="6771779" y="3819165"/>
            <a:ext cx="385806" cy="707886"/>
          </a:xfrm>
          <a:prstGeom prst="rect">
            <a:avLst/>
          </a:prstGeom>
          <a:noFill/>
        </p:spPr>
        <p:txBody>
          <a:bodyPr wrap="square" rtlCol="0">
            <a:spAutoFit/>
          </a:bodyPr>
          <a:lstStyle/>
          <a:p>
            <a:r>
              <a:rPr lang="hu-HU" sz="20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2" name="Szövegdoboz 91"/>
          <p:cNvSpPr txBox="1"/>
          <p:nvPr/>
        </p:nvSpPr>
        <p:spPr>
          <a:xfrm>
            <a:off x="7061873" y="2345731"/>
            <a:ext cx="546873" cy="369332"/>
          </a:xfrm>
          <a:prstGeom prst="rect">
            <a:avLst/>
          </a:prstGeom>
          <a:noFill/>
        </p:spPr>
        <p:txBody>
          <a:bodyPr wrap="square" rtlCol="0">
            <a:spAutoFit/>
          </a:bodyPr>
          <a:lstStyle/>
          <a:p>
            <a:r>
              <a:rPr lang="hu-HU" dirty="0">
                <a:solidFill>
                  <a:srgbClr val="FF0000"/>
                </a:solidFill>
              </a:rPr>
              <a:t>9</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5" name="Szövegdoboz 94"/>
          <p:cNvSpPr txBox="1"/>
          <p:nvPr/>
        </p:nvSpPr>
        <p:spPr>
          <a:xfrm>
            <a:off x="8692656" y="3880302"/>
            <a:ext cx="499688" cy="369332"/>
          </a:xfrm>
          <a:prstGeom prst="rect">
            <a:avLst/>
          </a:prstGeom>
          <a:noFill/>
        </p:spPr>
        <p:txBody>
          <a:bodyPr wrap="square" rtlCol="0">
            <a:spAutoFit/>
          </a:bodyPr>
          <a:lstStyle/>
          <a:p>
            <a:r>
              <a:rPr lang="hu-HU" dirty="0">
                <a:solidFill>
                  <a:srgbClr val="00B050"/>
                </a:solidFill>
              </a:rPr>
              <a:t>15</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8" name="Téglalap 97"/>
          <p:cNvSpPr/>
          <p:nvPr/>
        </p:nvSpPr>
        <p:spPr>
          <a:xfrm>
            <a:off x="4839844" y="2381110"/>
            <a:ext cx="236067" cy="2051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9" name="Téglalap 98"/>
          <p:cNvSpPr/>
          <p:nvPr/>
        </p:nvSpPr>
        <p:spPr>
          <a:xfrm>
            <a:off x="7091137" y="2445573"/>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extBox 6">
            <a:extLst>
              <a:ext uri="{FF2B5EF4-FFF2-40B4-BE49-F238E27FC236}">
                <a16:creationId xmlns:a16="http://schemas.microsoft.com/office/drawing/2014/main" id="{787C907A-9D16-4356-813B-989441F6AC95}"/>
              </a:ext>
            </a:extLst>
          </p:cNvPr>
          <p:cNvSpPr txBox="1"/>
          <p:nvPr/>
        </p:nvSpPr>
        <p:spPr>
          <a:xfrm>
            <a:off x="6903541" y="3636882"/>
            <a:ext cx="457200" cy="830997"/>
          </a:xfrm>
          <a:prstGeom prst="rect">
            <a:avLst/>
          </a:prstGeom>
          <a:noFill/>
        </p:spPr>
        <p:txBody>
          <a:bodyPr wrap="square" rtlCol="0">
            <a:spAutoFit/>
          </a:bodyPr>
          <a:lstStyle/>
          <a:p>
            <a:r>
              <a:rPr lang="hu-HU" sz="2400" dirty="0">
                <a:solidFill>
                  <a:srgbClr val="00B050"/>
                </a:solidFill>
              </a:rPr>
              <a:t>10</a:t>
            </a:r>
            <a:endParaRPr lang="en-GB" sz="2400" dirty="0">
              <a:solidFill>
                <a:srgbClr val="00B050"/>
              </a:solidFill>
            </a:endParaRPr>
          </a:p>
        </p:txBody>
      </p:sp>
      <p:sp>
        <p:nvSpPr>
          <p:cNvPr id="8" name="Slide Number Placeholder 7">
            <a:extLst>
              <a:ext uri="{FF2B5EF4-FFF2-40B4-BE49-F238E27FC236}">
                <a16:creationId xmlns:a16="http://schemas.microsoft.com/office/drawing/2014/main" id="{F3A148ED-9C99-496C-9842-76DDF21ADD91}"/>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535546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82211" y="5183918"/>
            <a:ext cx="422813" cy="646331"/>
          </a:xfrm>
          <a:prstGeom prst="rect">
            <a:avLst/>
          </a:prstGeom>
          <a:noFill/>
        </p:spPr>
        <p:txBody>
          <a:bodyPr wrap="square" rtlCol="0">
            <a:spAutoFit/>
          </a:bodyPr>
          <a:lstStyle/>
          <a:p>
            <a:r>
              <a:rPr lang="hu-HU" dirty="0">
                <a:solidFill>
                  <a:srgbClr val="00B050"/>
                </a:solidFill>
              </a:rPr>
              <a:t>12</a:t>
            </a:r>
          </a:p>
        </p:txBody>
      </p:sp>
      <p:cxnSp>
        <p:nvCxnSpPr>
          <p:cNvPr id="88" name="Egyenes összekötő 87"/>
          <p:cNvCxnSpPr/>
          <p:nvPr/>
        </p:nvCxnSpPr>
        <p:spPr>
          <a:xfrm>
            <a:off x="6745179" y="3900146"/>
            <a:ext cx="287034" cy="247382"/>
          </a:xfrm>
          <a:prstGeom prst="line">
            <a:avLst/>
          </a:prstGeom>
        </p:spPr>
        <p:style>
          <a:lnRef idx="1">
            <a:schemeClr val="accent1"/>
          </a:lnRef>
          <a:fillRef idx="0">
            <a:schemeClr val="accent1"/>
          </a:fillRef>
          <a:effectRef idx="0">
            <a:schemeClr val="accent1"/>
          </a:effectRef>
          <a:fontRef idx="minor">
            <a:schemeClr val="tx1"/>
          </a:fontRef>
        </p:style>
      </p:cxnSp>
      <p:sp>
        <p:nvSpPr>
          <p:cNvPr id="89" name="Szövegdoboz 88"/>
          <p:cNvSpPr txBox="1"/>
          <p:nvPr/>
        </p:nvSpPr>
        <p:spPr>
          <a:xfrm>
            <a:off x="6705331" y="3757158"/>
            <a:ext cx="385806"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2" name="Szövegdoboz 91"/>
          <p:cNvSpPr txBox="1"/>
          <p:nvPr/>
        </p:nvSpPr>
        <p:spPr>
          <a:xfrm>
            <a:off x="7061873" y="2345731"/>
            <a:ext cx="546873" cy="369332"/>
          </a:xfrm>
          <a:prstGeom prst="rect">
            <a:avLst/>
          </a:prstGeom>
          <a:noFill/>
        </p:spPr>
        <p:txBody>
          <a:bodyPr wrap="square" rtlCol="0">
            <a:spAutoFit/>
          </a:bodyPr>
          <a:lstStyle/>
          <a:p>
            <a:r>
              <a:rPr lang="hu-HU" dirty="0">
                <a:solidFill>
                  <a:srgbClr val="FF0000"/>
                </a:solidFill>
              </a:rPr>
              <a:t>9</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5" name="Szövegdoboz 94"/>
          <p:cNvSpPr txBox="1"/>
          <p:nvPr/>
        </p:nvSpPr>
        <p:spPr>
          <a:xfrm>
            <a:off x="8692656" y="3880302"/>
            <a:ext cx="499688" cy="369332"/>
          </a:xfrm>
          <a:prstGeom prst="rect">
            <a:avLst/>
          </a:prstGeom>
          <a:noFill/>
        </p:spPr>
        <p:txBody>
          <a:bodyPr wrap="square" rtlCol="0">
            <a:spAutoFit/>
          </a:bodyPr>
          <a:lstStyle/>
          <a:p>
            <a:r>
              <a:rPr lang="hu-HU" dirty="0">
                <a:solidFill>
                  <a:srgbClr val="00B050"/>
                </a:solidFill>
              </a:rPr>
              <a:t>15</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8" name="Téglalap 97"/>
          <p:cNvSpPr/>
          <p:nvPr/>
        </p:nvSpPr>
        <p:spPr>
          <a:xfrm>
            <a:off x="4839844" y="2381110"/>
            <a:ext cx="236067" cy="2051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9" name="Téglalap 98"/>
          <p:cNvSpPr/>
          <p:nvPr/>
        </p:nvSpPr>
        <p:spPr>
          <a:xfrm>
            <a:off x="7091137" y="2445573"/>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extBox 6">
            <a:extLst>
              <a:ext uri="{FF2B5EF4-FFF2-40B4-BE49-F238E27FC236}">
                <a16:creationId xmlns:a16="http://schemas.microsoft.com/office/drawing/2014/main" id="{787C907A-9D16-4356-813B-989441F6AC95}"/>
              </a:ext>
            </a:extLst>
          </p:cNvPr>
          <p:cNvSpPr txBox="1"/>
          <p:nvPr/>
        </p:nvSpPr>
        <p:spPr>
          <a:xfrm>
            <a:off x="6885224" y="3498046"/>
            <a:ext cx="457200" cy="830997"/>
          </a:xfrm>
          <a:prstGeom prst="rect">
            <a:avLst/>
          </a:prstGeom>
          <a:noFill/>
        </p:spPr>
        <p:txBody>
          <a:bodyPr wrap="square" rtlCol="0">
            <a:spAutoFit/>
          </a:bodyPr>
          <a:lstStyle/>
          <a:p>
            <a:r>
              <a:rPr lang="hu-HU" sz="2400" dirty="0">
                <a:solidFill>
                  <a:srgbClr val="FF0000"/>
                </a:solidFill>
              </a:rPr>
              <a:t>10</a:t>
            </a:r>
            <a:endParaRPr lang="en-GB" sz="2400" dirty="0">
              <a:solidFill>
                <a:srgbClr val="FF0000"/>
              </a:solidFill>
            </a:endParaRPr>
          </a:p>
        </p:txBody>
      </p:sp>
      <p:sp>
        <p:nvSpPr>
          <p:cNvPr id="67" name="Téglalap 98">
            <a:extLst>
              <a:ext uri="{FF2B5EF4-FFF2-40B4-BE49-F238E27FC236}">
                <a16:creationId xmlns:a16="http://schemas.microsoft.com/office/drawing/2014/main" id="{73CADF0C-D97E-4F99-9A98-ACA44FC4AF18}"/>
              </a:ext>
            </a:extLst>
          </p:cNvPr>
          <p:cNvSpPr/>
          <p:nvPr/>
        </p:nvSpPr>
        <p:spPr>
          <a:xfrm>
            <a:off x="6917825" y="3599638"/>
            <a:ext cx="335785" cy="285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8" name="Slide Number Placeholder 7">
            <a:extLst>
              <a:ext uri="{FF2B5EF4-FFF2-40B4-BE49-F238E27FC236}">
                <a16:creationId xmlns:a16="http://schemas.microsoft.com/office/drawing/2014/main" id="{41EBBE48-CF50-4AB5-9DB3-BADDBF4ADD3E}"/>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267049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82211" y="5183918"/>
            <a:ext cx="422813" cy="646331"/>
          </a:xfrm>
          <a:prstGeom prst="rect">
            <a:avLst/>
          </a:prstGeom>
          <a:noFill/>
        </p:spPr>
        <p:txBody>
          <a:bodyPr wrap="square" rtlCol="0">
            <a:spAutoFit/>
          </a:bodyPr>
          <a:lstStyle/>
          <a:p>
            <a:r>
              <a:rPr lang="hu-HU" dirty="0">
                <a:solidFill>
                  <a:srgbClr val="00B050"/>
                </a:solidFill>
              </a:rPr>
              <a:t>12</a:t>
            </a:r>
          </a:p>
        </p:txBody>
      </p:sp>
      <p:cxnSp>
        <p:nvCxnSpPr>
          <p:cNvPr id="88" name="Egyenes összekötő 87"/>
          <p:cNvCxnSpPr/>
          <p:nvPr/>
        </p:nvCxnSpPr>
        <p:spPr>
          <a:xfrm>
            <a:off x="6745179" y="3900146"/>
            <a:ext cx="287034" cy="247382"/>
          </a:xfrm>
          <a:prstGeom prst="line">
            <a:avLst/>
          </a:prstGeom>
        </p:spPr>
        <p:style>
          <a:lnRef idx="1">
            <a:schemeClr val="accent1"/>
          </a:lnRef>
          <a:fillRef idx="0">
            <a:schemeClr val="accent1"/>
          </a:fillRef>
          <a:effectRef idx="0">
            <a:schemeClr val="accent1"/>
          </a:effectRef>
          <a:fontRef idx="minor">
            <a:schemeClr val="tx1"/>
          </a:fontRef>
        </p:style>
      </p:cxnSp>
      <p:sp>
        <p:nvSpPr>
          <p:cNvPr id="89" name="Szövegdoboz 88"/>
          <p:cNvSpPr txBox="1"/>
          <p:nvPr/>
        </p:nvSpPr>
        <p:spPr>
          <a:xfrm>
            <a:off x="6705331" y="3757158"/>
            <a:ext cx="385806"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2" name="Szövegdoboz 91"/>
          <p:cNvSpPr txBox="1"/>
          <p:nvPr/>
        </p:nvSpPr>
        <p:spPr>
          <a:xfrm>
            <a:off x="7061873" y="2345731"/>
            <a:ext cx="546873" cy="369332"/>
          </a:xfrm>
          <a:prstGeom prst="rect">
            <a:avLst/>
          </a:prstGeom>
          <a:noFill/>
        </p:spPr>
        <p:txBody>
          <a:bodyPr wrap="square" rtlCol="0">
            <a:spAutoFit/>
          </a:bodyPr>
          <a:lstStyle/>
          <a:p>
            <a:r>
              <a:rPr lang="hu-HU" dirty="0">
                <a:solidFill>
                  <a:srgbClr val="FF0000"/>
                </a:solidFill>
              </a:rPr>
              <a:t>9</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5" name="Szövegdoboz 94"/>
          <p:cNvSpPr txBox="1"/>
          <p:nvPr/>
        </p:nvSpPr>
        <p:spPr>
          <a:xfrm>
            <a:off x="8692656" y="3880302"/>
            <a:ext cx="499688" cy="369332"/>
          </a:xfrm>
          <a:prstGeom prst="rect">
            <a:avLst/>
          </a:prstGeom>
          <a:noFill/>
        </p:spPr>
        <p:txBody>
          <a:bodyPr wrap="square" rtlCol="0">
            <a:spAutoFit/>
          </a:bodyPr>
          <a:lstStyle/>
          <a:p>
            <a:r>
              <a:rPr lang="hu-HU" dirty="0">
                <a:solidFill>
                  <a:srgbClr val="00B050"/>
                </a:solidFill>
              </a:rPr>
              <a:t>15</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8" name="Téglalap 97"/>
          <p:cNvSpPr/>
          <p:nvPr/>
        </p:nvSpPr>
        <p:spPr>
          <a:xfrm>
            <a:off x="4839844" y="2381110"/>
            <a:ext cx="236067" cy="2051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9" name="Téglalap 98"/>
          <p:cNvSpPr/>
          <p:nvPr/>
        </p:nvSpPr>
        <p:spPr>
          <a:xfrm>
            <a:off x="7091137" y="2445573"/>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extBox 6">
            <a:extLst>
              <a:ext uri="{FF2B5EF4-FFF2-40B4-BE49-F238E27FC236}">
                <a16:creationId xmlns:a16="http://schemas.microsoft.com/office/drawing/2014/main" id="{787C907A-9D16-4356-813B-989441F6AC95}"/>
              </a:ext>
            </a:extLst>
          </p:cNvPr>
          <p:cNvSpPr txBox="1"/>
          <p:nvPr/>
        </p:nvSpPr>
        <p:spPr>
          <a:xfrm>
            <a:off x="6885224" y="3498046"/>
            <a:ext cx="457200" cy="830997"/>
          </a:xfrm>
          <a:prstGeom prst="rect">
            <a:avLst/>
          </a:prstGeom>
          <a:noFill/>
        </p:spPr>
        <p:txBody>
          <a:bodyPr wrap="square" rtlCol="0">
            <a:spAutoFit/>
          </a:bodyPr>
          <a:lstStyle/>
          <a:p>
            <a:r>
              <a:rPr lang="hu-HU" sz="2400" dirty="0">
                <a:solidFill>
                  <a:srgbClr val="FF0000"/>
                </a:solidFill>
              </a:rPr>
              <a:t>10</a:t>
            </a:r>
            <a:endParaRPr lang="en-GB" sz="2400" dirty="0">
              <a:solidFill>
                <a:srgbClr val="FF0000"/>
              </a:solidFill>
            </a:endParaRPr>
          </a:p>
        </p:txBody>
      </p:sp>
      <p:sp>
        <p:nvSpPr>
          <p:cNvPr id="67" name="Téglalap 98">
            <a:extLst>
              <a:ext uri="{FF2B5EF4-FFF2-40B4-BE49-F238E27FC236}">
                <a16:creationId xmlns:a16="http://schemas.microsoft.com/office/drawing/2014/main" id="{73CADF0C-D97E-4F99-9A98-ACA44FC4AF18}"/>
              </a:ext>
            </a:extLst>
          </p:cNvPr>
          <p:cNvSpPr/>
          <p:nvPr/>
        </p:nvSpPr>
        <p:spPr>
          <a:xfrm>
            <a:off x="6917825" y="3599638"/>
            <a:ext cx="335785" cy="285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cxnSp>
        <p:nvCxnSpPr>
          <p:cNvPr id="63" name="Egyenes összekötő 81">
            <a:extLst>
              <a:ext uri="{FF2B5EF4-FFF2-40B4-BE49-F238E27FC236}">
                <a16:creationId xmlns:a16="http://schemas.microsoft.com/office/drawing/2014/main" id="{0FC27008-DB05-48C4-B8CF-EE19BC7D392C}"/>
              </a:ext>
            </a:extLst>
          </p:cNvPr>
          <p:cNvCxnSpPr/>
          <p:nvPr/>
        </p:nvCxnSpPr>
        <p:spPr>
          <a:xfrm>
            <a:off x="8712407" y="3967794"/>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5677FC1-BFD9-48C2-B699-56F113627450}"/>
              </a:ext>
            </a:extLst>
          </p:cNvPr>
          <p:cNvSpPr txBox="1"/>
          <p:nvPr/>
        </p:nvSpPr>
        <p:spPr>
          <a:xfrm>
            <a:off x="8803859" y="3645024"/>
            <a:ext cx="457200" cy="369332"/>
          </a:xfrm>
          <a:prstGeom prst="rect">
            <a:avLst/>
          </a:prstGeom>
          <a:noFill/>
        </p:spPr>
        <p:txBody>
          <a:bodyPr wrap="square" rtlCol="0">
            <a:spAutoFit/>
          </a:bodyPr>
          <a:lstStyle/>
          <a:p>
            <a:r>
              <a:rPr lang="hu-HU" dirty="0">
                <a:solidFill>
                  <a:srgbClr val="00B050"/>
                </a:solidFill>
              </a:rPr>
              <a:t>14</a:t>
            </a:r>
            <a:endParaRPr lang="en-GB" dirty="0">
              <a:solidFill>
                <a:srgbClr val="00B050"/>
              </a:solidFill>
            </a:endParaRPr>
          </a:p>
        </p:txBody>
      </p:sp>
      <p:sp>
        <p:nvSpPr>
          <p:cNvPr id="16" name="Slide Number Placeholder 15">
            <a:extLst>
              <a:ext uri="{FF2B5EF4-FFF2-40B4-BE49-F238E27FC236}">
                <a16:creationId xmlns:a16="http://schemas.microsoft.com/office/drawing/2014/main" id="{83870F76-0427-47A4-95EC-B0059EACBC5B}"/>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964332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82211" y="5183918"/>
            <a:ext cx="422813" cy="646331"/>
          </a:xfrm>
          <a:prstGeom prst="rect">
            <a:avLst/>
          </a:prstGeom>
          <a:noFill/>
        </p:spPr>
        <p:txBody>
          <a:bodyPr wrap="square" rtlCol="0">
            <a:spAutoFit/>
          </a:bodyPr>
          <a:lstStyle/>
          <a:p>
            <a:r>
              <a:rPr lang="hu-HU" dirty="0">
                <a:solidFill>
                  <a:srgbClr val="FF0000"/>
                </a:solidFill>
              </a:rPr>
              <a:t>12</a:t>
            </a:r>
          </a:p>
        </p:txBody>
      </p:sp>
      <p:cxnSp>
        <p:nvCxnSpPr>
          <p:cNvPr id="88" name="Egyenes összekötő 87"/>
          <p:cNvCxnSpPr/>
          <p:nvPr/>
        </p:nvCxnSpPr>
        <p:spPr>
          <a:xfrm>
            <a:off x="6745179" y="3900146"/>
            <a:ext cx="287034" cy="247382"/>
          </a:xfrm>
          <a:prstGeom prst="line">
            <a:avLst/>
          </a:prstGeom>
        </p:spPr>
        <p:style>
          <a:lnRef idx="1">
            <a:schemeClr val="accent1"/>
          </a:lnRef>
          <a:fillRef idx="0">
            <a:schemeClr val="accent1"/>
          </a:fillRef>
          <a:effectRef idx="0">
            <a:schemeClr val="accent1"/>
          </a:effectRef>
          <a:fontRef idx="minor">
            <a:schemeClr val="tx1"/>
          </a:fontRef>
        </p:style>
      </p:cxnSp>
      <p:sp>
        <p:nvSpPr>
          <p:cNvPr id="89" name="Szövegdoboz 88"/>
          <p:cNvSpPr txBox="1"/>
          <p:nvPr/>
        </p:nvSpPr>
        <p:spPr>
          <a:xfrm>
            <a:off x="6705331" y="3757158"/>
            <a:ext cx="385806"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2" name="Szövegdoboz 91"/>
          <p:cNvSpPr txBox="1"/>
          <p:nvPr/>
        </p:nvSpPr>
        <p:spPr>
          <a:xfrm>
            <a:off x="7094431" y="2344651"/>
            <a:ext cx="546873" cy="369332"/>
          </a:xfrm>
          <a:prstGeom prst="rect">
            <a:avLst/>
          </a:prstGeom>
          <a:noFill/>
        </p:spPr>
        <p:txBody>
          <a:bodyPr wrap="square" rtlCol="0">
            <a:spAutoFit/>
          </a:bodyPr>
          <a:lstStyle/>
          <a:p>
            <a:r>
              <a:rPr lang="hu-HU" dirty="0">
                <a:solidFill>
                  <a:srgbClr val="FF0000"/>
                </a:solidFill>
              </a:rPr>
              <a:t>9</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5" name="Szövegdoboz 94"/>
          <p:cNvSpPr txBox="1"/>
          <p:nvPr/>
        </p:nvSpPr>
        <p:spPr>
          <a:xfrm>
            <a:off x="8692656" y="3880302"/>
            <a:ext cx="499688" cy="369332"/>
          </a:xfrm>
          <a:prstGeom prst="rect">
            <a:avLst/>
          </a:prstGeom>
          <a:noFill/>
        </p:spPr>
        <p:txBody>
          <a:bodyPr wrap="square" rtlCol="0">
            <a:spAutoFit/>
          </a:bodyPr>
          <a:lstStyle/>
          <a:p>
            <a:r>
              <a:rPr lang="hu-HU" dirty="0">
                <a:solidFill>
                  <a:srgbClr val="00B050"/>
                </a:solidFill>
              </a:rPr>
              <a:t>15</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8" name="Téglalap 97"/>
          <p:cNvSpPr/>
          <p:nvPr/>
        </p:nvSpPr>
        <p:spPr>
          <a:xfrm>
            <a:off x="4839844" y="2381110"/>
            <a:ext cx="236067" cy="2051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extBox 6">
            <a:extLst>
              <a:ext uri="{FF2B5EF4-FFF2-40B4-BE49-F238E27FC236}">
                <a16:creationId xmlns:a16="http://schemas.microsoft.com/office/drawing/2014/main" id="{787C907A-9D16-4356-813B-989441F6AC95}"/>
              </a:ext>
            </a:extLst>
          </p:cNvPr>
          <p:cNvSpPr txBox="1"/>
          <p:nvPr/>
        </p:nvSpPr>
        <p:spPr>
          <a:xfrm>
            <a:off x="6885224" y="3498046"/>
            <a:ext cx="457200" cy="830997"/>
          </a:xfrm>
          <a:prstGeom prst="rect">
            <a:avLst/>
          </a:prstGeom>
          <a:noFill/>
        </p:spPr>
        <p:txBody>
          <a:bodyPr wrap="square" rtlCol="0">
            <a:spAutoFit/>
          </a:bodyPr>
          <a:lstStyle/>
          <a:p>
            <a:r>
              <a:rPr lang="hu-HU" sz="2400" dirty="0">
                <a:solidFill>
                  <a:srgbClr val="FF0000"/>
                </a:solidFill>
              </a:rPr>
              <a:t>10</a:t>
            </a:r>
            <a:endParaRPr lang="en-GB" sz="2400" dirty="0">
              <a:solidFill>
                <a:srgbClr val="FF0000"/>
              </a:solidFill>
            </a:endParaRPr>
          </a:p>
        </p:txBody>
      </p:sp>
      <p:sp>
        <p:nvSpPr>
          <p:cNvPr id="67" name="Téglalap 98">
            <a:extLst>
              <a:ext uri="{FF2B5EF4-FFF2-40B4-BE49-F238E27FC236}">
                <a16:creationId xmlns:a16="http://schemas.microsoft.com/office/drawing/2014/main" id="{73CADF0C-D97E-4F99-9A98-ACA44FC4AF18}"/>
              </a:ext>
            </a:extLst>
          </p:cNvPr>
          <p:cNvSpPr/>
          <p:nvPr/>
        </p:nvSpPr>
        <p:spPr>
          <a:xfrm>
            <a:off x="6917825" y="3599638"/>
            <a:ext cx="335785" cy="285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cxnSp>
        <p:nvCxnSpPr>
          <p:cNvPr id="63" name="Egyenes összekötő 81">
            <a:extLst>
              <a:ext uri="{FF2B5EF4-FFF2-40B4-BE49-F238E27FC236}">
                <a16:creationId xmlns:a16="http://schemas.microsoft.com/office/drawing/2014/main" id="{0FC27008-DB05-48C4-B8CF-EE19BC7D392C}"/>
              </a:ext>
            </a:extLst>
          </p:cNvPr>
          <p:cNvCxnSpPr/>
          <p:nvPr/>
        </p:nvCxnSpPr>
        <p:spPr>
          <a:xfrm>
            <a:off x="8712407" y="3967794"/>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5677FC1-BFD9-48C2-B699-56F113627450}"/>
              </a:ext>
            </a:extLst>
          </p:cNvPr>
          <p:cNvSpPr txBox="1"/>
          <p:nvPr/>
        </p:nvSpPr>
        <p:spPr>
          <a:xfrm>
            <a:off x="8803859" y="3639684"/>
            <a:ext cx="457200" cy="369332"/>
          </a:xfrm>
          <a:prstGeom prst="rect">
            <a:avLst/>
          </a:prstGeom>
          <a:noFill/>
        </p:spPr>
        <p:txBody>
          <a:bodyPr wrap="square" rtlCol="0">
            <a:spAutoFit/>
          </a:bodyPr>
          <a:lstStyle/>
          <a:p>
            <a:r>
              <a:rPr lang="hu-HU" dirty="0">
                <a:solidFill>
                  <a:srgbClr val="00B050"/>
                </a:solidFill>
              </a:rPr>
              <a:t>14</a:t>
            </a:r>
            <a:endParaRPr lang="en-GB" dirty="0">
              <a:solidFill>
                <a:srgbClr val="00B050"/>
              </a:solidFill>
            </a:endParaRPr>
          </a:p>
        </p:txBody>
      </p:sp>
      <p:sp>
        <p:nvSpPr>
          <p:cNvPr id="69" name="Téglalap 98">
            <a:extLst>
              <a:ext uri="{FF2B5EF4-FFF2-40B4-BE49-F238E27FC236}">
                <a16:creationId xmlns:a16="http://schemas.microsoft.com/office/drawing/2014/main" id="{CE4DDE24-1E0C-4866-8B97-522D8B7A6641}"/>
              </a:ext>
            </a:extLst>
          </p:cNvPr>
          <p:cNvSpPr/>
          <p:nvPr/>
        </p:nvSpPr>
        <p:spPr>
          <a:xfrm>
            <a:off x="7126239" y="5297270"/>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1" name="Téglalap 98">
            <a:extLst>
              <a:ext uri="{FF2B5EF4-FFF2-40B4-BE49-F238E27FC236}">
                <a16:creationId xmlns:a16="http://schemas.microsoft.com/office/drawing/2014/main" id="{468AF51B-149A-4E10-A9A3-E8A6695843FC}"/>
              </a:ext>
            </a:extLst>
          </p:cNvPr>
          <p:cNvSpPr/>
          <p:nvPr/>
        </p:nvSpPr>
        <p:spPr>
          <a:xfrm>
            <a:off x="7126239" y="2468140"/>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6" name="Slide Number Placeholder 15">
            <a:extLst>
              <a:ext uri="{FF2B5EF4-FFF2-40B4-BE49-F238E27FC236}">
                <a16:creationId xmlns:a16="http://schemas.microsoft.com/office/drawing/2014/main" id="{7900AA16-B0CF-4BCE-9CF0-FB8D0BC0A138}"/>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1637502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94168-ABE2-4A03-BDF8-EA5407DD403B}"/>
              </a:ext>
            </a:extLst>
          </p:cNvPr>
          <p:cNvSpPr>
            <a:spLocks noGrp="1"/>
          </p:cNvSpPr>
          <p:nvPr>
            <p:ph type="title"/>
          </p:nvPr>
        </p:nvSpPr>
        <p:spPr>
          <a:xfrm>
            <a:off x="2592925" y="624110"/>
            <a:ext cx="8911687" cy="737965"/>
          </a:xfrm>
        </p:spPr>
        <p:txBody>
          <a:bodyPr/>
          <a:lstStyle/>
          <a:p>
            <a:r>
              <a:rPr lang="hu-HU" dirty="0"/>
              <a:t>Gráfelméleti alapfogalmak</a:t>
            </a:r>
            <a:endParaRPr lang="en-GB" dirty="0"/>
          </a:p>
        </p:txBody>
      </p:sp>
      <p:sp>
        <p:nvSpPr>
          <p:cNvPr id="3" name="Content Placeholder 2">
            <a:extLst>
              <a:ext uri="{FF2B5EF4-FFF2-40B4-BE49-F238E27FC236}">
                <a16:creationId xmlns:a16="http://schemas.microsoft.com/office/drawing/2014/main" id="{6CC58429-2587-4F6B-8FA2-AB34D5747A0E}"/>
              </a:ext>
            </a:extLst>
          </p:cNvPr>
          <p:cNvSpPr>
            <a:spLocks noGrp="1"/>
          </p:cNvSpPr>
          <p:nvPr>
            <p:ph idx="1"/>
          </p:nvPr>
        </p:nvSpPr>
        <p:spPr>
          <a:xfrm>
            <a:off x="638175" y="1495425"/>
            <a:ext cx="10866437" cy="4914900"/>
          </a:xfrm>
        </p:spPr>
        <p:txBody>
          <a:bodyPr>
            <a:normAutofit fontScale="92500" lnSpcReduction="10000"/>
          </a:bodyPr>
          <a:lstStyle/>
          <a:p>
            <a:r>
              <a:rPr lang="hu-HU" sz="2400" dirty="0"/>
              <a:t>Gráf (hálózat) alapfogalmai: gráf, csúcspont (csomópont), él, irányítás nélküli él, irányított él, kezdőpont, végpont, súly, forrás, nyelő, lánc, út, összefüggő gráf, fa, szomszédsági mátrix</a:t>
            </a:r>
            <a:endParaRPr lang="en-GB" sz="2400" dirty="0"/>
          </a:p>
          <a:p>
            <a:r>
              <a:rPr lang="hu-HU" sz="2400" dirty="0"/>
              <a:t>Gráf: pontoknak (csomópontok) és pontokat összekötő vonalaknak (élek, ágak) halmaza</a:t>
            </a:r>
            <a:endParaRPr lang="en-GB" sz="2400" dirty="0"/>
          </a:p>
          <a:p>
            <a:r>
              <a:rPr lang="hu-HU" sz="2400" dirty="0"/>
              <a:t>Irányítás nélküli él: mindkét irányban lehetséges a közlekedés rajta</a:t>
            </a:r>
            <a:endParaRPr lang="en-GB" sz="2400" dirty="0"/>
          </a:p>
          <a:p>
            <a:r>
              <a:rPr lang="hu-HU" sz="2400" dirty="0"/>
              <a:t>Irányított él: csak a nyílheggyel jelölt irányban lehetséges a közlekedés rajta; így van kezdőpontja (forrás) és van végpontja (nyelő)</a:t>
            </a:r>
            <a:endParaRPr lang="en-GB" sz="2400" dirty="0"/>
          </a:p>
          <a:p>
            <a:r>
              <a:rPr lang="hu-HU" sz="2400" dirty="0"/>
              <a:t>Súly: számérték, amely jellemzi az adott élt (távolság, idő, költség, kapacitás stb.)</a:t>
            </a:r>
            <a:endParaRPr lang="en-GB" sz="2400" dirty="0"/>
          </a:p>
          <a:p>
            <a:r>
              <a:rPr lang="hu-HU" sz="2400" dirty="0"/>
              <a:t>Lánc: olyan élsorozat, amely összeköt két csomópontot</a:t>
            </a:r>
            <a:endParaRPr lang="en-GB" sz="2400" dirty="0"/>
          </a:p>
          <a:p>
            <a:r>
              <a:rPr lang="hu-HU" sz="2400" dirty="0"/>
              <a:t>Út: olyan lánc, amelyben egy él legfeljebb egyszer szerepel</a:t>
            </a:r>
            <a:endParaRPr lang="en-GB" sz="2400" dirty="0"/>
          </a:p>
          <a:p>
            <a:r>
              <a:rPr lang="hu-HU" sz="2400" dirty="0"/>
              <a:t>Kör: olyan út, amelynek a kezdeti és a végső csomópontja azonos</a:t>
            </a:r>
            <a:endParaRPr lang="en-GB" sz="2400" dirty="0"/>
          </a:p>
          <a:p>
            <a:pPr marL="0" indent="0">
              <a:buNone/>
            </a:pPr>
            <a:endParaRPr lang="en-GB" dirty="0"/>
          </a:p>
        </p:txBody>
      </p:sp>
      <p:sp>
        <p:nvSpPr>
          <p:cNvPr id="4" name="Slide Number Placeholder 3">
            <a:extLst>
              <a:ext uri="{FF2B5EF4-FFF2-40B4-BE49-F238E27FC236}">
                <a16:creationId xmlns:a16="http://schemas.microsoft.com/office/drawing/2014/main" id="{51BC8264-FF41-4E51-9642-371B35F2548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19722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cxnSp>
        <p:nvCxnSpPr>
          <p:cNvPr id="82" name="Egyenes összekötő 81"/>
          <p:cNvCxnSpPr/>
          <p:nvPr/>
        </p:nvCxnSpPr>
        <p:spPr>
          <a:xfrm>
            <a:off x="4473279" y="2381109"/>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3" name="Szövegdoboz 82"/>
          <p:cNvSpPr txBox="1"/>
          <p:nvPr/>
        </p:nvSpPr>
        <p:spPr>
          <a:xfrm>
            <a:off x="7082211" y="5183918"/>
            <a:ext cx="422813" cy="646331"/>
          </a:xfrm>
          <a:prstGeom prst="rect">
            <a:avLst/>
          </a:prstGeom>
          <a:noFill/>
        </p:spPr>
        <p:txBody>
          <a:bodyPr wrap="square" rtlCol="0">
            <a:spAutoFit/>
          </a:bodyPr>
          <a:lstStyle/>
          <a:p>
            <a:r>
              <a:rPr lang="hu-HU" dirty="0">
                <a:solidFill>
                  <a:srgbClr val="FF0000"/>
                </a:solidFill>
              </a:rPr>
              <a:t>12</a:t>
            </a:r>
          </a:p>
        </p:txBody>
      </p:sp>
      <p:cxnSp>
        <p:nvCxnSpPr>
          <p:cNvPr id="88" name="Egyenes összekötő 87"/>
          <p:cNvCxnSpPr/>
          <p:nvPr/>
        </p:nvCxnSpPr>
        <p:spPr>
          <a:xfrm>
            <a:off x="6745179" y="3900146"/>
            <a:ext cx="287034" cy="247382"/>
          </a:xfrm>
          <a:prstGeom prst="line">
            <a:avLst/>
          </a:prstGeom>
        </p:spPr>
        <p:style>
          <a:lnRef idx="1">
            <a:schemeClr val="accent1"/>
          </a:lnRef>
          <a:fillRef idx="0">
            <a:schemeClr val="accent1"/>
          </a:fillRef>
          <a:effectRef idx="0">
            <a:schemeClr val="accent1"/>
          </a:effectRef>
          <a:fontRef idx="minor">
            <a:schemeClr val="tx1"/>
          </a:fontRef>
        </p:style>
      </p:cxnSp>
      <p:sp>
        <p:nvSpPr>
          <p:cNvPr id="89" name="Szövegdoboz 88"/>
          <p:cNvSpPr txBox="1"/>
          <p:nvPr/>
        </p:nvSpPr>
        <p:spPr>
          <a:xfrm>
            <a:off x="6705331" y="3757158"/>
            <a:ext cx="385806" cy="830997"/>
          </a:xfrm>
          <a:prstGeom prst="rect">
            <a:avLst/>
          </a:prstGeom>
          <a:noFill/>
        </p:spPr>
        <p:txBody>
          <a:bodyPr wrap="square" rtlCol="0">
            <a:spAutoFit/>
          </a:bodyPr>
          <a:lstStyle/>
          <a:p>
            <a:r>
              <a:rPr lang="hu-HU" sz="2400" dirty="0">
                <a:solidFill>
                  <a:srgbClr val="00B050"/>
                </a:solidFill>
              </a:rPr>
              <a:t>11</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FF0000"/>
                </a:solidFill>
              </a:rPr>
              <a:t>4</a:t>
            </a:r>
          </a:p>
        </p:txBody>
      </p:sp>
      <p:sp>
        <p:nvSpPr>
          <p:cNvPr id="92" name="Szövegdoboz 91"/>
          <p:cNvSpPr txBox="1"/>
          <p:nvPr/>
        </p:nvSpPr>
        <p:spPr>
          <a:xfrm>
            <a:off x="7094431" y="2344651"/>
            <a:ext cx="546873" cy="369332"/>
          </a:xfrm>
          <a:prstGeom prst="rect">
            <a:avLst/>
          </a:prstGeom>
          <a:noFill/>
        </p:spPr>
        <p:txBody>
          <a:bodyPr wrap="square" rtlCol="0">
            <a:spAutoFit/>
          </a:bodyPr>
          <a:lstStyle/>
          <a:p>
            <a:r>
              <a:rPr lang="hu-HU" dirty="0">
                <a:solidFill>
                  <a:srgbClr val="FF0000"/>
                </a:solidFill>
              </a:rPr>
              <a:t>9</a:t>
            </a:r>
          </a:p>
        </p:txBody>
      </p:sp>
      <p:sp>
        <p:nvSpPr>
          <p:cNvPr id="93" name="Szövegdoboz 92"/>
          <p:cNvSpPr txBox="1"/>
          <p:nvPr/>
        </p:nvSpPr>
        <p:spPr>
          <a:xfrm>
            <a:off x="4796614" y="2298938"/>
            <a:ext cx="279296" cy="369332"/>
          </a:xfrm>
          <a:prstGeom prst="rect">
            <a:avLst/>
          </a:prstGeom>
          <a:noFill/>
        </p:spPr>
        <p:txBody>
          <a:bodyPr wrap="square" rtlCol="0">
            <a:spAutoFit/>
          </a:bodyPr>
          <a:lstStyle/>
          <a:p>
            <a:r>
              <a:rPr lang="hu-HU" dirty="0">
                <a:solidFill>
                  <a:srgbClr val="FF0000"/>
                </a:solidFill>
              </a:rPr>
              <a:t>8</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FF0000"/>
                </a:solidFill>
              </a:rPr>
              <a:t>6</a:t>
            </a:r>
          </a:p>
        </p:txBody>
      </p:sp>
      <p:sp>
        <p:nvSpPr>
          <p:cNvPr id="95" name="Szövegdoboz 94"/>
          <p:cNvSpPr txBox="1"/>
          <p:nvPr/>
        </p:nvSpPr>
        <p:spPr>
          <a:xfrm>
            <a:off x="8692656" y="3880302"/>
            <a:ext cx="499688" cy="369332"/>
          </a:xfrm>
          <a:prstGeom prst="rect">
            <a:avLst/>
          </a:prstGeom>
          <a:noFill/>
        </p:spPr>
        <p:txBody>
          <a:bodyPr wrap="square" rtlCol="0">
            <a:spAutoFit/>
          </a:bodyPr>
          <a:lstStyle/>
          <a:p>
            <a:r>
              <a:rPr lang="hu-HU" dirty="0">
                <a:solidFill>
                  <a:srgbClr val="00B050"/>
                </a:solidFill>
              </a:rPr>
              <a:t>15</a:t>
            </a:r>
          </a:p>
        </p:txBody>
      </p:sp>
      <p:sp>
        <p:nvSpPr>
          <p:cNvPr id="97" name="Téglalap 96"/>
          <p:cNvSpPr/>
          <p:nvPr/>
        </p:nvSpPr>
        <p:spPr>
          <a:xfrm>
            <a:off x="4763467" y="3915029"/>
            <a:ext cx="216024" cy="222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8" name="Téglalap 97"/>
          <p:cNvSpPr/>
          <p:nvPr/>
        </p:nvSpPr>
        <p:spPr>
          <a:xfrm>
            <a:off x="4839844" y="2381110"/>
            <a:ext cx="236067" cy="2051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9" name="Téglalap 98"/>
          <p:cNvSpPr/>
          <p:nvPr/>
        </p:nvSpPr>
        <p:spPr>
          <a:xfrm>
            <a:off x="8871927" y="3750875"/>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0" name="Téglalap 99"/>
          <p:cNvSpPr/>
          <p:nvPr/>
        </p:nvSpPr>
        <p:spPr>
          <a:xfrm>
            <a:off x="4223792" y="5399068"/>
            <a:ext cx="168816" cy="1846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extBox 6">
            <a:extLst>
              <a:ext uri="{FF2B5EF4-FFF2-40B4-BE49-F238E27FC236}">
                <a16:creationId xmlns:a16="http://schemas.microsoft.com/office/drawing/2014/main" id="{787C907A-9D16-4356-813B-989441F6AC95}"/>
              </a:ext>
            </a:extLst>
          </p:cNvPr>
          <p:cNvSpPr txBox="1"/>
          <p:nvPr/>
        </p:nvSpPr>
        <p:spPr>
          <a:xfrm>
            <a:off x="6885224" y="3498046"/>
            <a:ext cx="457200" cy="830997"/>
          </a:xfrm>
          <a:prstGeom prst="rect">
            <a:avLst/>
          </a:prstGeom>
          <a:noFill/>
        </p:spPr>
        <p:txBody>
          <a:bodyPr wrap="square" rtlCol="0">
            <a:spAutoFit/>
          </a:bodyPr>
          <a:lstStyle/>
          <a:p>
            <a:r>
              <a:rPr lang="hu-HU" sz="2400" dirty="0">
                <a:solidFill>
                  <a:srgbClr val="FF0000"/>
                </a:solidFill>
              </a:rPr>
              <a:t>10</a:t>
            </a:r>
            <a:endParaRPr lang="en-GB" sz="2400" dirty="0">
              <a:solidFill>
                <a:srgbClr val="FF0000"/>
              </a:solidFill>
            </a:endParaRPr>
          </a:p>
        </p:txBody>
      </p:sp>
      <p:sp>
        <p:nvSpPr>
          <p:cNvPr id="67" name="Téglalap 98">
            <a:extLst>
              <a:ext uri="{FF2B5EF4-FFF2-40B4-BE49-F238E27FC236}">
                <a16:creationId xmlns:a16="http://schemas.microsoft.com/office/drawing/2014/main" id="{73CADF0C-D97E-4F99-9A98-ACA44FC4AF18}"/>
              </a:ext>
            </a:extLst>
          </p:cNvPr>
          <p:cNvSpPr/>
          <p:nvPr/>
        </p:nvSpPr>
        <p:spPr>
          <a:xfrm>
            <a:off x="6917825" y="3599638"/>
            <a:ext cx="335785" cy="285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cxnSp>
        <p:nvCxnSpPr>
          <p:cNvPr id="63" name="Egyenes összekötő 81">
            <a:extLst>
              <a:ext uri="{FF2B5EF4-FFF2-40B4-BE49-F238E27FC236}">
                <a16:creationId xmlns:a16="http://schemas.microsoft.com/office/drawing/2014/main" id="{0FC27008-DB05-48C4-B8CF-EE19BC7D392C}"/>
              </a:ext>
            </a:extLst>
          </p:cNvPr>
          <p:cNvCxnSpPr/>
          <p:nvPr/>
        </p:nvCxnSpPr>
        <p:spPr>
          <a:xfrm>
            <a:off x="8712407" y="3967794"/>
            <a:ext cx="320053" cy="31656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5677FC1-BFD9-48C2-B699-56F113627450}"/>
              </a:ext>
            </a:extLst>
          </p:cNvPr>
          <p:cNvSpPr txBox="1"/>
          <p:nvPr/>
        </p:nvSpPr>
        <p:spPr>
          <a:xfrm>
            <a:off x="8803859" y="3645024"/>
            <a:ext cx="457200" cy="369332"/>
          </a:xfrm>
          <a:prstGeom prst="rect">
            <a:avLst/>
          </a:prstGeom>
          <a:noFill/>
        </p:spPr>
        <p:txBody>
          <a:bodyPr wrap="square" rtlCol="0">
            <a:spAutoFit/>
          </a:bodyPr>
          <a:lstStyle/>
          <a:p>
            <a:r>
              <a:rPr lang="hu-HU" dirty="0">
                <a:solidFill>
                  <a:srgbClr val="FF0000"/>
                </a:solidFill>
              </a:rPr>
              <a:t>14</a:t>
            </a:r>
            <a:endParaRPr lang="en-GB" dirty="0">
              <a:solidFill>
                <a:srgbClr val="FF0000"/>
              </a:solidFill>
            </a:endParaRPr>
          </a:p>
        </p:txBody>
      </p:sp>
      <p:sp>
        <p:nvSpPr>
          <p:cNvPr id="69" name="Téglalap 98">
            <a:extLst>
              <a:ext uri="{FF2B5EF4-FFF2-40B4-BE49-F238E27FC236}">
                <a16:creationId xmlns:a16="http://schemas.microsoft.com/office/drawing/2014/main" id="{CE4DDE24-1E0C-4866-8B97-522D8B7A6641}"/>
              </a:ext>
            </a:extLst>
          </p:cNvPr>
          <p:cNvSpPr/>
          <p:nvPr/>
        </p:nvSpPr>
        <p:spPr>
          <a:xfrm>
            <a:off x="7126239" y="5297270"/>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1" name="Téglalap 98">
            <a:extLst>
              <a:ext uri="{FF2B5EF4-FFF2-40B4-BE49-F238E27FC236}">
                <a16:creationId xmlns:a16="http://schemas.microsoft.com/office/drawing/2014/main" id="{468AF51B-149A-4E10-A9A3-E8A6695843FC}"/>
              </a:ext>
            </a:extLst>
          </p:cNvPr>
          <p:cNvSpPr/>
          <p:nvPr/>
        </p:nvSpPr>
        <p:spPr>
          <a:xfrm>
            <a:off x="7126239" y="2468140"/>
            <a:ext cx="228970" cy="198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6" name="Slide Number Placeholder 15">
            <a:extLst>
              <a:ext uri="{FF2B5EF4-FFF2-40B4-BE49-F238E27FC236}">
                <a16:creationId xmlns:a16="http://schemas.microsoft.com/office/drawing/2014/main" id="{8FF5C131-0ED5-47ED-92C9-A35772A46BA7}"/>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2668951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a:t>
            </a:r>
            <a:endParaRPr lang="en-US" dirty="0"/>
          </a:p>
        </p:txBody>
      </p:sp>
      <p:sp>
        <p:nvSpPr>
          <p:cNvPr id="3" name="Tartalom helye 2"/>
          <p:cNvSpPr>
            <a:spLocks noGrp="1"/>
          </p:cNvSpPr>
          <p:nvPr>
            <p:ph idx="1"/>
          </p:nvPr>
        </p:nvSpPr>
        <p:spPr/>
        <p:txBody>
          <a:bodyPr>
            <a:normAutofit/>
          </a:bodyPr>
          <a:lstStyle/>
          <a:p>
            <a:pPr marL="0" indent="0">
              <a:buNone/>
            </a:pPr>
            <a:r>
              <a:rPr lang="hu-HU" sz="2400" dirty="0"/>
              <a:t>A legrövidebb út T és L között 13 egység</a:t>
            </a:r>
            <a:r>
              <a:rPr lang="en-US" sz="2400" dirty="0"/>
              <a:t>.</a:t>
            </a:r>
          </a:p>
          <a:p>
            <a:pPr marL="0" indent="0">
              <a:buNone/>
            </a:pPr>
            <a:endParaRPr lang="hu-HU" sz="2400" dirty="0"/>
          </a:p>
          <a:p>
            <a:pPr marL="0" indent="0">
              <a:buNone/>
            </a:pPr>
            <a:r>
              <a:rPr lang="hu-HU" sz="2400" dirty="0"/>
              <a:t>A legrövidebb út a következő csomópontokon halad át</a:t>
            </a:r>
            <a:r>
              <a:rPr lang="en-US" sz="2400" dirty="0"/>
              <a:t>:</a:t>
            </a:r>
          </a:p>
          <a:p>
            <a:pPr marL="0" indent="0">
              <a:buNone/>
            </a:pPr>
            <a:endParaRPr lang="en-US" sz="2400" dirty="0"/>
          </a:p>
          <a:p>
            <a:pPr marL="0" indent="0">
              <a:buNone/>
            </a:pPr>
            <a:r>
              <a:rPr lang="en-US" sz="2400" dirty="0"/>
              <a:t>T </a:t>
            </a:r>
            <a:r>
              <a:rPr lang="hu-HU" sz="2400" dirty="0"/>
              <a:t>	</a:t>
            </a:r>
            <a:r>
              <a:rPr lang="en-US" sz="2400" dirty="0">
                <a:latin typeface="Calibri"/>
              </a:rPr>
              <a:t>→</a:t>
            </a:r>
            <a:r>
              <a:rPr lang="hu-HU" sz="2400" dirty="0">
                <a:latin typeface="Calibri"/>
              </a:rPr>
              <a:t>	N 	</a:t>
            </a:r>
            <a:r>
              <a:rPr lang="en-US" sz="2400" dirty="0">
                <a:latin typeface="Calibri"/>
              </a:rPr>
              <a:t>→</a:t>
            </a:r>
            <a:r>
              <a:rPr lang="hu-HU" sz="2400" dirty="0">
                <a:latin typeface="Calibri"/>
              </a:rPr>
              <a:t>	Z	</a:t>
            </a:r>
            <a:r>
              <a:rPr lang="en-US" sz="2400" dirty="0">
                <a:latin typeface="Calibri"/>
              </a:rPr>
              <a:t>→</a:t>
            </a:r>
            <a:r>
              <a:rPr lang="hu-HU" sz="2400" dirty="0">
                <a:latin typeface="Calibri"/>
              </a:rPr>
              <a:t>	</a:t>
            </a:r>
            <a:r>
              <a:rPr lang="en-US" sz="2400" dirty="0">
                <a:latin typeface="Calibri"/>
              </a:rPr>
              <a:t>U</a:t>
            </a:r>
            <a:r>
              <a:rPr lang="hu-HU" sz="2400" dirty="0">
                <a:latin typeface="Calibri"/>
              </a:rPr>
              <a:t>	</a:t>
            </a:r>
            <a:r>
              <a:rPr lang="en-US" sz="2400" dirty="0">
                <a:latin typeface="Calibri"/>
              </a:rPr>
              <a:t>→</a:t>
            </a:r>
            <a:r>
              <a:rPr lang="hu-HU" sz="2400" dirty="0">
                <a:latin typeface="Calibri"/>
              </a:rPr>
              <a:t>	L</a:t>
            </a:r>
            <a:endParaRPr lang="en-US" sz="2400" dirty="0"/>
          </a:p>
        </p:txBody>
      </p:sp>
      <p:sp>
        <p:nvSpPr>
          <p:cNvPr id="6" name="Slide Number Placeholder 5">
            <a:extLst>
              <a:ext uri="{FF2B5EF4-FFF2-40B4-BE49-F238E27FC236}">
                <a16:creationId xmlns:a16="http://schemas.microsoft.com/office/drawing/2014/main" id="{62360112-3EAE-4455-B474-7B0B08489D57}"/>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373701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592925" y="624110"/>
            <a:ext cx="8911687" cy="709390"/>
          </a:xfrm>
        </p:spPr>
        <p:txBody>
          <a:bodyPr>
            <a:normAutofit fontScale="90000"/>
          </a:bodyPr>
          <a:lstStyle/>
          <a:p>
            <a:r>
              <a:rPr lang="hu-HU" b="1" dirty="0"/>
              <a:t>Minimális kifeszítő fa keresése Prim-, illetve Kruskal algoritmusokkal</a:t>
            </a:r>
            <a:endParaRPr lang="en-GB" dirty="0"/>
          </a:p>
        </p:txBody>
      </p:sp>
      <p:sp>
        <p:nvSpPr>
          <p:cNvPr id="3" name="Tartalom helye 2"/>
          <p:cNvSpPr>
            <a:spLocks noGrp="1"/>
          </p:cNvSpPr>
          <p:nvPr>
            <p:ph idx="1"/>
          </p:nvPr>
        </p:nvSpPr>
        <p:spPr/>
        <p:txBody>
          <a:bodyPr>
            <a:normAutofit/>
          </a:bodyPr>
          <a:lstStyle/>
          <a:p>
            <a:pPr marL="0" indent="0">
              <a:buNone/>
            </a:pPr>
            <a:r>
              <a:rPr lang="hu-HU" sz="2200" dirty="0"/>
              <a:t>A minimális kifeszítő fa problémája olyan élek kiválasztását jelenti, amelyek az összes csomópontot összekötő fastruktúrát alkotnak úgy, hogy azok súlyainak összege minimális. Az általunk használt két mohó algoritmus lényege, hogy egyenként kiválasztjuk a következő módon:</a:t>
            </a:r>
            <a:endParaRPr lang="en-GB" sz="2200" dirty="0"/>
          </a:p>
          <a:p>
            <a:pPr marL="0" indent="0">
              <a:buNone/>
            </a:pPr>
            <a:r>
              <a:rPr lang="hu-HU" sz="2200" b="1" dirty="0"/>
              <a:t>Kruskal</a:t>
            </a:r>
            <a:r>
              <a:rPr lang="hu-HU" sz="2200" dirty="0"/>
              <a:t> algoritmussal kiválasztjuk mindig a lehetséges legrövidebbet (vagy az egyik legrövidebbet), vigyázva, hogy az újonnan kiválasztott él ne alkosson kört az addig kiválasztottakkal, és midezt addig folytatjuk, míg a kiválasztott élek összekötik az összes csomópontot. </a:t>
            </a:r>
            <a:endParaRPr lang="en-GB" sz="2200" dirty="0"/>
          </a:p>
          <a:p>
            <a:pPr marL="0" indent="0">
              <a:buNone/>
            </a:pPr>
            <a:endParaRPr lang="en-US" sz="2000" dirty="0"/>
          </a:p>
          <a:p>
            <a:pPr>
              <a:buFont typeface="Wingdings" panose="05000000000000000000" pitchFamily="2" charset="2"/>
              <a:buChar char="v"/>
            </a:pPr>
            <a:endParaRPr lang="hu-HU" dirty="0"/>
          </a:p>
        </p:txBody>
      </p:sp>
      <p:sp>
        <p:nvSpPr>
          <p:cNvPr id="6" name="Slide Number Placeholder 5">
            <a:extLst>
              <a:ext uri="{FF2B5EF4-FFF2-40B4-BE49-F238E27FC236}">
                <a16:creationId xmlns:a16="http://schemas.microsoft.com/office/drawing/2014/main" id="{9C5A0A0A-CC33-4605-AFA9-62F0ADDDDB93}"/>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65106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592925" y="624110"/>
            <a:ext cx="8911687" cy="709390"/>
          </a:xfrm>
        </p:spPr>
        <p:txBody>
          <a:bodyPr>
            <a:normAutofit fontScale="90000"/>
          </a:bodyPr>
          <a:lstStyle/>
          <a:p>
            <a:r>
              <a:rPr lang="hu-HU" b="1" dirty="0"/>
              <a:t>Minimális kifeszítő fa keresése Prim-, illetve Kruskal algoritmusokkal</a:t>
            </a:r>
            <a:endParaRPr lang="en-GB" dirty="0"/>
          </a:p>
        </p:txBody>
      </p:sp>
      <p:sp>
        <p:nvSpPr>
          <p:cNvPr id="3" name="Tartalom helye 2"/>
          <p:cNvSpPr>
            <a:spLocks noGrp="1"/>
          </p:cNvSpPr>
          <p:nvPr>
            <p:ph idx="1"/>
          </p:nvPr>
        </p:nvSpPr>
        <p:spPr/>
        <p:txBody>
          <a:bodyPr>
            <a:normAutofit/>
          </a:bodyPr>
          <a:lstStyle/>
          <a:p>
            <a:pPr marL="0" indent="0">
              <a:buNone/>
            </a:pPr>
            <a:r>
              <a:rPr lang="hu-HU" sz="2200" b="1" dirty="0"/>
              <a:t>Prim</a:t>
            </a:r>
            <a:r>
              <a:rPr lang="hu-HU" sz="2200" dirty="0"/>
              <a:t> algoritmussal kiindulunk egy megadott vagy tetszőlegesen kiválasztott csomópontot és a legközelebbi egyik szomszédjával összekötő élt, majd a kiválasztott él két csúcspontja szomszédai közül a legközelebbivel összekötő élt, és mindig aa már kiválasztott élek csúcspontjainak összes szomszédai közül az egyik legrövidebbet, vigyázva, hogy a kiválasztott élek ne alkossanak kört,</a:t>
            </a:r>
            <a:endParaRPr lang="en-GB" sz="2200" dirty="0"/>
          </a:p>
          <a:p>
            <a:pPr marL="0" indent="0">
              <a:buNone/>
            </a:pPr>
            <a:r>
              <a:rPr lang="hu-HU" sz="2200" dirty="0"/>
              <a:t>és midezt addig folytatjuk, míg a kiválasztott élek összekötik az összes csomópontot (n csomópont esetén n – 1 élre van szükség a kifeszítő fához).</a:t>
            </a:r>
            <a:endParaRPr lang="en-US" sz="2200" dirty="0"/>
          </a:p>
          <a:p>
            <a:pPr>
              <a:buFont typeface="Wingdings" panose="05000000000000000000" pitchFamily="2" charset="2"/>
              <a:buChar char="v"/>
            </a:pPr>
            <a:endParaRPr lang="hu-HU" dirty="0"/>
          </a:p>
        </p:txBody>
      </p:sp>
      <p:sp>
        <p:nvSpPr>
          <p:cNvPr id="6" name="Slide Number Placeholder 5">
            <a:extLst>
              <a:ext uri="{FF2B5EF4-FFF2-40B4-BE49-F238E27FC236}">
                <a16:creationId xmlns:a16="http://schemas.microsoft.com/office/drawing/2014/main" id="{9C5A0A0A-CC33-4605-AFA9-62F0ADDDDB93}"/>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61816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2. Példa: Keressünk minimális kifeszítő fát az alábbi gráfban</a:t>
            </a:r>
            <a:endParaRPr lang="en-US" dirty="0"/>
          </a:p>
        </p:txBody>
      </p:sp>
      <p:sp>
        <p:nvSpPr>
          <p:cNvPr id="3" name="Tartalom helye 2"/>
          <p:cNvSpPr>
            <a:spLocks noGrp="1"/>
          </p:cNvSpPr>
          <p:nvPr>
            <p:ph idx="1"/>
          </p:nvPr>
        </p:nvSpPr>
        <p:spPr/>
        <p:txBody>
          <a:bodyPr>
            <a:normAutofit/>
          </a:bodyPr>
          <a:lstStyle/>
          <a:p>
            <a:pPr marL="0" indent="0">
              <a:buNone/>
            </a:pPr>
            <a:r>
              <a:rPr lang="hu-HU" sz="2000" dirty="0"/>
              <a:t>A csomópontok falvakat jelentenek, az élek lehetséges útvonalakat, a súlyok költségeket millió euróban kifejezve. Keressük a legolcsóbb földgázvezeték hálózatot, amely minden faluba eljuttatja a gázt.</a:t>
            </a:r>
            <a:endParaRPr lang="en-US" sz="2000" dirty="0"/>
          </a:p>
        </p:txBody>
      </p:sp>
      <p:sp>
        <p:nvSpPr>
          <p:cNvPr id="6" name="Ellipszis 5"/>
          <p:cNvSpPr/>
          <p:nvPr/>
        </p:nvSpPr>
        <p:spPr>
          <a:xfrm>
            <a:off x="3143672" y="465313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A</a:t>
            </a:r>
          </a:p>
        </p:txBody>
      </p:sp>
      <p:sp>
        <p:nvSpPr>
          <p:cNvPr id="7" name="Ellipszis 6"/>
          <p:cNvSpPr/>
          <p:nvPr/>
        </p:nvSpPr>
        <p:spPr>
          <a:xfrm>
            <a:off x="8256240" y="447311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8" name="Ellipszis 7"/>
          <p:cNvSpPr/>
          <p:nvPr/>
        </p:nvSpPr>
        <p:spPr>
          <a:xfrm>
            <a:off x="6899993" y="5034009"/>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E</a:t>
            </a:r>
          </a:p>
        </p:txBody>
      </p:sp>
      <p:sp>
        <p:nvSpPr>
          <p:cNvPr id="9" name="Ellipszis 8"/>
          <p:cNvSpPr/>
          <p:nvPr/>
        </p:nvSpPr>
        <p:spPr>
          <a:xfrm>
            <a:off x="6960096" y="393305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F</a:t>
            </a:r>
          </a:p>
        </p:txBody>
      </p:sp>
      <p:sp>
        <p:nvSpPr>
          <p:cNvPr id="10" name="Ellipszis 9"/>
          <p:cNvSpPr/>
          <p:nvPr/>
        </p:nvSpPr>
        <p:spPr>
          <a:xfrm>
            <a:off x="5087888" y="562277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D</a:t>
            </a:r>
          </a:p>
        </p:txBody>
      </p:sp>
      <p:sp>
        <p:nvSpPr>
          <p:cNvPr id="11" name="Ellipszis 10"/>
          <p:cNvSpPr/>
          <p:nvPr/>
        </p:nvSpPr>
        <p:spPr>
          <a:xfrm>
            <a:off x="5087888" y="444549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C</a:t>
            </a:r>
          </a:p>
        </p:txBody>
      </p:sp>
      <p:sp>
        <p:nvSpPr>
          <p:cNvPr id="12" name="Ellipszis 11"/>
          <p:cNvSpPr/>
          <p:nvPr/>
        </p:nvSpPr>
        <p:spPr>
          <a:xfrm>
            <a:off x="5087888" y="3356992"/>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B</a:t>
            </a:r>
          </a:p>
        </p:txBody>
      </p:sp>
      <p:cxnSp>
        <p:nvCxnSpPr>
          <p:cNvPr id="14" name="Egyenes összekötő 13"/>
          <p:cNvCxnSpPr>
            <a:stCxn id="6" idx="7"/>
            <a:endCxn id="12" idx="3"/>
          </p:cNvCxnSpPr>
          <p:nvPr/>
        </p:nvCxnSpPr>
        <p:spPr>
          <a:xfrm flipV="1">
            <a:off x="3450985" y="3664305"/>
            <a:ext cx="1689630" cy="1041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Egyenes összekötő 15"/>
          <p:cNvCxnSpPr>
            <a:stCxn id="6" idx="6"/>
            <a:endCxn id="11" idx="2"/>
          </p:cNvCxnSpPr>
          <p:nvPr/>
        </p:nvCxnSpPr>
        <p:spPr>
          <a:xfrm flipV="1">
            <a:off x="3503712" y="4625516"/>
            <a:ext cx="1584176" cy="207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Egyenes összekötő 17"/>
          <p:cNvCxnSpPr>
            <a:stCxn id="6" idx="4"/>
            <a:endCxn id="10" idx="2"/>
          </p:cNvCxnSpPr>
          <p:nvPr/>
        </p:nvCxnSpPr>
        <p:spPr>
          <a:xfrm>
            <a:off x="3323692" y="5013176"/>
            <a:ext cx="1764196" cy="7896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Egyenes összekötő 19"/>
          <p:cNvCxnSpPr>
            <a:cxnSpLocks/>
          </p:cNvCxnSpPr>
          <p:nvPr/>
        </p:nvCxnSpPr>
        <p:spPr>
          <a:xfrm>
            <a:off x="5447929" y="3518234"/>
            <a:ext cx="1564895" cy="448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Egyenes összekötő 21"/>
          <p:cNvCxnSpPr>
            <a:stCxn id="11" idx="0"/>
            <a:endCxn id="12" idx="4"/>
          </p:cNvCxnSpPr>
          <p:nvPr/>
        </p:nvCxnSpPr>
        <p:spPr>
          <a:xfrm flipV="1">
            <a:off x="5267908" y="3717032"/>
            <a:ext cx="0" cy="728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Egyenes összekötő 23"/>
          <p:cNvCxnSpPr>
            <a:stCxn id="11" idx="4"/>
            <a:endCxn id="10" idx="0"/>
          </p:cNvCxnSpPr>
          <p:nvPr/>
        </p:nvCxnSpPr>
        <p:spPr>
          <a:xfrm>
            <a:off x="5267908" y="4805536"/>
            <a:ext cx="0" cy="817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Egyenes összekötő 25"/>
          <p:cNvCxnSpPr>
            <a:stCxn id="11" idx="6"/>
            <a:endCxn id="9" idx="3"/>
          </p:cNvCxnSpPr>
          <p:nvPr/>
        </p:nvCxnSpPr>
        <p:spPr>
          <a:xfrm flipV="1">
            <a:off x="5447929" y="4240370"/>
            <a:ext cx="1564895" cy="38514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8" idx="2"/>
          </p:cNvCxnSpPr>
          <p:nvPr/>
        </p:nvCxnSpPr>
        <p:spPr>
          <a:xfrm flipV="1">
            <a:off x="5447929" y="5214030"/>
            <a:ext cx="1452065" cy="588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Egyenes összekötő 29"/>
          <p:cNvCxnSpPr>
            <a:stCxn id="9" idx="4"/>
            <a:endCxn id="8" idx="0"/>
          </p:cNvCxnSpPr>
          <p:nvPr/>
        </p:nvCxnSpPr>
        <p:spPr>
          <a:xfrm flipH="1">
            <a:off x="7080014" y="4293097"/>
            <a:ext cx="60103" cy="740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Egyenes összekötő 31"/>
          <p:cNvCxnSpPr>
            <a:stCxn id="9" idx="6"/>
            <a:endCxn id="7" idx="1"/>
          </p:cNvCxnSpPr>
          <p:nvPr/>
        </p:nvCxnSpPr>
        <p:spPr>
          <a:xfrm>
            <a:off x="7320137" y="4113077"/>
            <a:ext cx="988831" cy="412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Egyenes összekötő 33"/>
          <p:cNvCxnSpPr>
            <a:stCxn id="8" idx="6"/>
            <a:endCxn id="7" idx="3"/>
          </p:cNvCxnSpPr>
          <p:nvPr/>
        </p:nvCxnSpPr>
        <p:spPr>
          <a:xfrm flipV="1">
            <a:off x="7260033" y="4780429"/>
            <a:ext cx="1048934" cy="4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Egyenes összekötő 35"/>
          <p:cNvCxnSpPr>
            <a:stCxn id="11" idx="5"/>
            <a:endCxn id="8" idx="1"/>
          </p:cNvCxnSpPr>
          <p:nvPr/>
        </p:nvCxnSpPr>
        <p:spPr>
          <a:xfrm>
            <a:off x="5395202" y="4752810"/>
            <a:ext cx="1557519" cy="333927"/>
          </a:xfrm>
          <a:prstGeom prst="line">
            <a:avLst/>
          </a:prstGeom>
        </p:spPr>
        <p:style>
          <a:lnRef idx="1">
            <a:schemeClr val="accent1"/>
          </a:lnRef>
          <a:fillRef idx="0">
            <a:schemeClr val="accent1"/>
          </a:fillRef>
          <a:effectRef idx="0">
            <a:schemeClr val="accent1"/>
          </a:effectRef>
          <a:fontRef idx="minor">
            <a:schemeClr val="tx1"/>
          </a:fontRef>
        </p:style>
      </p:cxnSp>
      <p:sp>
        <p:nvSpPr>
          <p:cNvPr id="38" name="Szövegdoboz 37"/>
          <p:cNvSpPr txBox="1"/>
          <p:nvPr/>
        </p:nvSpPr>
        <p:spPr>
          <a:xfrm>
            <a:off x="3935760" y="3985783"/>
            <a:ext cx="270030" cy="369332"/>
          </a:xfrm>
          <a:prstGeom prst="rect">
            <a:avLst/>
          </a:prstGeom>
          <a:noFill/>
        </p:spPr>
        <p:txBody>
          <a:bodyPr wrap="square" rtlCol="0">
            <a:spAutoFit/>
          </a:bodyPr>
          <a:lstStyle/>
          <a:p>
            <a:r>
              <a:rPr lang="hu-HU" dirty="0"/>
              <a:t>4</a:t>
            </a:r>
          </a:p>
        </p:txBody>
      </p:sp>
      <p:sp>
        <p:nvSpPr>
          <p:cNvPr id="41" name="Szövegdoboz 40"/>
          <p:cNvSpPr txBox="1"/>
          <p:nvPr/>
        </p:nvSpPr>
        <p:spPr>
          <a:xfrm>
            <a:off x="4354552" y="4383477"/>
            <a:ext cx="270030" cy="369332"/>
          </a:xfrm>
          <a:prstGeom prst="rect">
            <a:avLst/>
          </a:prstGeom>
          <a:noFill/>
        </p:spPr>
        <p:txBody>
          <a:bodyPr wrap="square" rtlCol="0">
            <a:spAutoFit/>
          </a:bodyPr>
          <a:lstStyle/>
          <a:p>
            <a:r>
              <a:rPr lang="hu-HU" dirty="0"/>
              <a:t>6</a:t>
            </a:r>
          </a:p>
        </p:txBody>
      </p:sp>
      <p:sp>
        <p:nvSpPr>
          <p:cNvPr id="42" name="Szövegdoboz 41"/>
          <p:cNvSpPr txBox="1"/>
          <p:nvPr/>
        </p:nvSpPr>
        <p:spPr>
          <a:xfrm>
            <a:off x="5014492" y="5013176"/>
            <a:ext cx="270030" cy="369332"/>
          </a:xfrm>
          <a:prstGeom prst="rect">
            <a:avLst/>
          </a:prstGeom>
          <a:noFill/>
        </p:spPr>
        <p:txBody>
          <a:bodyPr wrap="square" rtlCol="0">
            <a:spAutoFit/>
          </a:bodyPr>
          <a:lstStyle/>
          <a:p>
            <a:r>
              <a:rPr lang="hu-HU" dirty="0"/>
              <a:t>2</a:t>
            </a:r>
          </a:p>
        </p:txBody>
      </p:sp>
      <p:sp>
        <p:nvSpPr>
          <p:cNvPr id="43" name="Szövegdoboz 42"/>
          <p:cNvSpPr txBox="1"/>
          <p:nvPr/>
        </p:nvSpPr>
        <p:spPr>
          <a:xfrm>
            <a:off x="5052655" y="3896598"/>
            <a:ext cx="270030" cy="369332"/>
          </a:xfrm>
          <a:prstGeom prst="rect">
            <a:avLst/>
          </a:prstGeom>
          <a:noFill/>
        </p:spPr>
        <p:txBody>
          <a:bodyPr wrap="square" rtlCol="0">
            <a:spAutoFit/>
          </a:bodyPr>
          <a:lstStyle/>
          <a:p>
            <a:r>
              <a:rPr lang="hu-HU" dirty="0"/>
              <a:t>1</a:t>
            </a:r>
          </a:p>
        </p:txBody>
      </p:sp>
      <p:sp>
        <p:nvSpPr>
          <p:cNvPr id="44" name="Szövegdoboz 43"/>
          <p:cNvSpPr txBox="1"/>
          <p:nvPr/>
        </p:nvSpPr>
        <p:spPr>
          <a:xfrm>
            <a:off x="6190319" y="4618638"/>
            <a:ext cx="270030" cy="369332"/>
          </a:xfrm>
          <a:prstGeom prst="rect">
            <a:avLst/>
          </a:prstGeom>
          <a:noFill/>
        </p:spPr>
        <p:txBody>
          <a:bodyPr wrap="square" rtlCol="0">
            <a:spAutoFit/>
          </a:bodyPr>
          <a:lstStyle/>
          <a:p>
            <a:r>
              <a:rPr lang="hu-HU" dirty="0"/>
              <a:t>4</a:t>
            </a:r>
          </a:p>
        </p:txBody>
      </p:sp>
      <p:sp>
        <p:nvSpPr>
          <p:cNvPr id="45" name="Szövegdoboz 44"/>
          <p:cNvSpPr txBox="1"/>
          <p:nvPr/>
        </p:nvSpPr>
        <p:spPr>
          <a:xfrm>
            <a:off x="5990682" y="4113076"/>
            <a:ext cx="270030" cy="369332"/>
          </a:xfrm>
          <a:prstGeom prst="rect">
            <a:avLst/>
          </a:prstGeom>
          <a:noFill/>
        </p:spPr>
        <p:txBody>
          <a:bodyPr wrap="square" rtlCol="0">
            <a:spAutoFit/>
          </a:bodyPr>
          <a:lstStyle/>
          <a:p>
            <a:r>
              <a:rPr lang="hu-HU" dirty="0"/>
              <a:t>5</a:t>
            </a:r>
          </a:p>
        </p:txBody>
      </p:sp>
      <p:sp>
        <p:nvSpPr>
          <p:cNvPr id="46" name="Szövegdoboz 45"/>
          <p:cNvSpPr txBox="1"/>
          <p:nvPr/>
        </p:nvSpPr>
        <p:spPr>
          <a:xfrm>
            <a:off x="4028773" y="5323746"/>
            <a:ext cx="270030" cy="369332"/>
          </a:xfrm>
          <a:prstGeom prst="rect">
            <a:avLst/>
          </a:prstGeom>
          <a:noFill/>
        </p:spPr>
        <p:txBody>
          <a:bodyPr wrap="square" rtlCol="0">
            <a:spAutoFit/>
          </a:bodyPr>
          <a:lstStyle/>
          <a:p>
            <a:r>
              <a:rPr lang="hu-HU" dirty="0"/>
              <a:t>5</a:t>
            </a:r>
          </a:p>
        </p:txBody>
      </p:sp>
      <p:sp>
        <p:nvSpPr>
          <p:cNvPr id="47" name="Szövegdoboz 46"/>
          <p:cNvSpPr txBox="1"/>
          <p:nvPr/>
        </p:nvSpPr>
        <p:spPr>
          <a:xfrm>
            <a:off x="6006252" y="5433464"/>
            <a:ext cx="270030" cy="369332"/>
          </a:xfrm>
          <a:prstGeom prst="rect">
            <a:avLst/>
          </a:prstGeom>
          <a:noFill/>
        </p:spPr>
        <p:txBody>
          <a:bodyPr wrap="square" rtlCol="0">
            <a:spAutoFit/>
          </a:bodyPr>
          <a:lstStyle/>
          <a:p>
            <a:r>
              <a:rPr lang="hu-HU" dirty="0"/>
              <a:t>5</a:t>
            </a:r>
          </a:p>
        </p:txBody>
      </p:sp>
      <p:sp>
        <p:nvSpPr>
          <p:cNvPr id="48" name="Szövegdoboz 47"/>
          <p:cNvSpPr txBox="1"/>
          <p:nvPr/>
        </p:nvSpPr>
        <p:spPr>
          <a:xfrm>
            <a:off x="7050106" y="4459396"/>
            <a:ext cx="270030" cy="369332"/>
          </a:xfrm>
          <a:prstGeom prst="rect">
            <a:avLst/>
          </a:prstGeom>
          <a:noFill/>
        </p:spPr>
        <p:txBody>
          <a:bodyPr wrap="square" rtlCol="0">
            <a:spAutoFit/>
          </a:bodyPr>
          <a:lstStyle/>
          <a:p>
            <a:r>
              <a:rPr lang="hu-HU" dirty="0"/>
              <a:t>1</a:t>
            </a:r>
          </a:p>
        </p:txBody>
      </p:sp>
      <p:sp>
        <p:nvSpPr>
          <p:cNvPr id="49" name="Szövegdoboz 48"/>
          <p:cNvSpPr txBox="1"/>
          <p:nvPr/>
        </p:nvSpPr>
        <p:spPr>
          <a:xfrm>
            <a:off x="7679536" y="4942229"/>
            <a:ext cx="270030" cy="369332"/>
          </a:xfrm>
          <a:prstGeom prst="rect">
            <a:avLst/>
          </a:prstGeom>
          <a:noFill/>
        </p:spPr>
        <p:txBody>
          <a:bodyPr wrap="square" rtlCol="0">
            <a:spAutoFit/>
          </a:bodyPr>
          <a:lstStyle/>
          <a:p>
            <a:r>
              <a:rPr lang="hu-HU" dirty="0"/>
              <a:t>8</a:t>
            </a:r>
          </a:p>
        </p:txBody>
      </p:sp>
      <p:sp>
        <p:nvSpPr>
          <p:cNvPr id="50" name="Szövegdoboz 49"/>
          <p:cNvSpPr txBox="1"/>
          <p:nvPr/>
        </p:nvSpPr>
        <p:spPr>
          <a:xfrm>
            <a:off x="6038945" y="3400794"/>
            <a:ext cx="270030" cy="369332"/>
          </a:xfrm>
          <a:prstGeom prst="rect">
            <a:avLst/>
          </a:prstGeom>
          <a:noFill/>
        </p:spPr>
        <p:txBody>
          <a:bodyPr wrap="square" rtlCol="0">
            <a:spAutoFit/>
          </a:bodyPr>
          <a:lstStyle/>
          <a:p>
            <a:r>
              <a:rPr lang="hu-HU" dirty="0"/>
              <a:t>7</a:t>
            </a:r>
          </a:p>
        </p:txBody>
      </p:sp>
      <p:sp>
        <p:nvSpPr>
          <p:cNvPr id="51" name="Szövegdoboz 50"/>
          <p:cNvSpPr txBox="1"/>
          <p:nvPr/>
        </p:nvSpPr>
        <p:spPr>
          <a:xfrm>
            <a:off x="7679536" y="4000418"/>
            <a:ext cx="270030" cy="369332"/>
          </a:xfrm>
          <a:prstGeom prst="rect">
            <a:avLst/>
          </a:prstGeom>
          <a:noFill/>
        </p:spPr>
        <p:txBody>
          <a:bodyPr wrap="square" rtlCol="0">
            <a:spAutoFit/>
          </a:bodyPr>
          <a:lstStyle/>
          <a:p>
            <a:r>
              <a:rPr lang="hu-HU" dirty="0"/>
              <a:t>6</a:t>
            </a:r>
          </a:p>
        </p:txBody>
      </p:sp>
      <p:sp>
        <p:nvSpPr>
          <p:cNvPr id="13" name="Slide Number Placeholder 12">
            <a:extLst>
              <a:ext uri="{FF2B5EF4-FFF2-40B4-BE49-F238E27FC236}">
                <a16:creationId xmlns:a16="http://schemas.microsoft.com/office/drawing/2014/main" id="{198E6F75-04A7-4EF4-ACEB-A0BFC224F134}"/>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854664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 Kruskal algoritmussal</a:t>
            </a:r>
            <a:endParaRPr lang="en-US" dirty="0"/>
          </a:p>
        </p:txBody>
      </p:sp>
      <p:sp>
        <p:nvSpPr>
          <p:cNvPr id="3" name="Tartalom helye 2"/>
          <p:cNvSpPr>
            <a:spLocks noGrp="1"/>
          </p:cNvSpPr>
          <p:nvPr>
            <p:ph idx="1"/>
          </p:nvPr>
        </p:nvSpPr>
        <p:spPr>
          <a:xfrm>
            <a:off x="1943100" y="2133600"/>
            <a:ext cx="9561512" cy="3777622"/>
          </a:xfrm>
        </p:spPr>
        <p:txBody>
          <a:bodyPr>
            <a:normAutofit/>
          </a:bodyPr>
          <a:lstStyle/>
          <a:p>
            <a:pPr marL="0" indent="0">
              <a:spcBef>
                <a:spcPts val="2400"/>
              </a:spcBef>
              <a:buNone/>
            </a:pPr>
            <a:r>
              <a:rPr lang="hu-HU" sz="1900" dirty="0"/>
              <a:t>Mindig a legrövidebb élt választjuk addig, amíg minden csomópontot elérünk. Az élek és azok sorrendje</a:t>
            </a:r>
            <a:r>
              <a:rPr lang="en-US" sz="1900" dirty="0"/>
              <a:t>: BC, </a:t>
            </a:r>
            <a:r>
              <a:rPr lang="hu-HU" sz="1900" dirty="0"/>
              <a:t>F</a:t>
            </a:r>
            <a:r>
              <a:rPr lang="en-US" sz="1900" dirty="0"/>
              <a:t>E, CD, AB, CE, </a:t>
            </a:r>
            <a:r>
              <a:rPr lang="hu-HU" sz="1900" dirty="0"/>
              <a:t>FG</a:t>
            </a:r>
            <a:r>
              <a:rPr lang="en-US" sz="1900" dirty="0"/>
              <a:t>.</a:t>
            </a:r>
            <a:endParaRPr lang="hu-HU" sz="1900" dirty="0"/>
          </a:p>
          <a:p>
            <a:pPr marL="0" indent="0">
              <a:spcBef>
                <a:spcPts val="2400"/>
              </a:spcBef>
              <a:buNone/>
            </a:pPr>
            <a:r>
              <a:rPr lang="hu-HU" sz="1900" dirty="0"/>
              <a:t>Összköltség 18</a:t>
            </a:r>
            <a:r>
              <a:rPr lang="en-US" sz="1900" dirty="0"/>
              <a:t> </a:t>
            </a:r>
            <a:r>
              <a:rPr lang="hu-HU" sz="1900" dirty="0"/>
              <a:t>millió </a:t>
            </a:r>
            <a:r>
              <a:rPr lang="en-US" sz="1900" dirty="0"/>
              <a:t>€.</a:t>
            </a:r>
          </a:p>
          <a:p>
            <a:pPr marL="0" indent="0">
              <a:buNone/>
            </a:pPr>
            <a:endParaRPr lang="en-US" sz="2000" dirty="0"/>
          </a:p>
          <a:p>
            <a:pPr marL="0" indent="0">
              <a:buNone/>
            </a:pPr>
            <a:endParaRPr lang="en-US" sz="2000" dirty="0"/>
          </a:p>
        </p:txBody>
      </p:sp>
      <p:sp>
        <p:nvSpPr>
          <p:cNvPr id="6" name="Ellipszis 5"/>
          <p:cNvSpPr/>
          <p:nvPr/>
        </p:nvSpPr>
        <p:spPr>
          <a:xfrm>
            <a:off x="3143672" y="465313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A</a:t>
            </a:r>
          </a:p>
        </p:txBody>
      </p:sp>
      <p:sp>
        <p:nvSpPr>
          <p:cNvPr id="7" name="Ellipszis 6"/>
          <p:cNvSpPr/>
          <p:nvPr/>
        </p:nvSpPr>
        <p:spPr>
          <a:xfrm>
            <a:off x="8256240" y="447311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8" name="Ellipszis 7"/>
          <p:cNvSpPr/>
          <p:nvPr/>
        </p:nvSpPr>
        <p:spPr>
          <a:xfrm>
            <a:off x="6899993" y="5034009"/>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E</a:t>
            </a:r>
          </a:p>
        </p:txBody>
      </p:sp>
      <p:sp>
        <p:nvSpPr>
          <p:cNvPr id="9" name="Ellipszis 8"/>
          <p:cNvSpPr/>
          <p:nvPr/>
        </p:nvSpPr>
        <p:spPr>
          <a:xfrm>
            <a:off x="6960096" y="393305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F</a:t>
            </a:r>
          </a:p>
        </p:txBody>
      </p:sp>
      <p:sp>
        <p:nvSpPr>
          <p:cNvPr id="10" name="Ellipszis 9"/>
          <p:cNvSpPr/>
          <p:nvPr/>
        </p:nvSpPr>
        <p:spPr>
          <a:xfrm>
            <a:off x="5087888" y="562277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D</a:t>
            </a:r>
          </a:p>
        </p:txBody>
      </p:sp>
      <p:sp>
        <p:nvSpPr>
          <p:cNvPr id="11" name="Ellipszis 10"/>
          <p:cNvSpPr/>
          <p:nvPr/>
        </p:nvSpPr>
        <p:spPr>
          <a:xfrm>
            <a:off x="5087888" y="444549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C</a:t>
            </a:r>
          </a:p>
        </p:txBody>
      </p:sp>
      <p:sp>
        <p:nvSpPr>
          <p:cNvPr id="12" name="Ellipszis 11"/>
          <p:cNvSpPr/>
          <p:nvPr/>
        </p:nvSpPr>
        <p:spPr>
          <a:xfrm>
            <a:off x="5087888" y="3356992"/>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B</a:t>
            </a:r>
          </a:p>
        </p:txBody>
      </p:sp>
      <p:grpSp>
        <p:nvGrpSpPr>
          <p:cNvPr id="13" name="Group 12">
            <a:extLst>
              <a:ext uri="{FF2B5EF4-FFF2-40B4-BE49-F238E27FC236}">
                <a16:creationId xmlns:a16="http://schemas.microsoft.com/office/drawing/2014/main" id="{A0AD8822-8453-45E3-872D-4BD521785EC4}"/>
              </a:ext>
            </a:extLst>
          </p:cNvPr>
          <p:cNvGrpSpPr/>
          <p:nvPr/>
        </p:nvGrpSpPr>
        <p:grpSpPr>
          <a:xfrm>
            <a:off x="3493368" y="3664305"/>
            <a:ext cx="1689630" cy="1041558"/>
            <a:chOff x="1926985" y="3664305"/>
            <a:chExt cx="1689630" cy="1041558"/>
          </a:xfrm>
        </p:grpSpPr>
        <p:cxnSp>
          <p:nvCxnSpPr>
            <p:cNvPr id="14" name="Egyenes összekötő 13"/>
            <p:cNvCxnSpPr>
              <a:stCxn id="6" idx="7"/>
              <a:endCxn id="12" idx="3"/>
            </p:cNvCxnSpPr>
            <p:nvPr/>
          </p:nvCxnSpPr>
          <p:spPr>
            <a:xfrm flipV="1">
              <a:off x="1926985" y="3664305"/>
              <a:ext cx="1689630" cy="1041558"/>
            </a:xfrm>
            <a:prstGeom prst="line">
              <a:avLst/>
            </a:prstGeom>
          </p:spPr>
          <p:style>
            <a:lnRef idx="1">
              <a:schemeClr val="accent1"/>
            </a:lnRef>
            <a:fillRef idx="0">
              <a:schemeClr val="accent1"/>
            </a:fillRef>
            <a:effectRef idx="0">
              <a:schemeClr val="accent1"/>
            </a:effectRef>
            <a:fontRef idx="minor">
              <a:schemeClr val="tx1"/>
            </a:fontRef>
          </p:style>
        </p:cxnSp>
        <p:sp>
          <p:nvSpPr>
            <p:cNvPr id="38" name="Szövegdoboz 37"/>
            <p:cNvSpPr txBox="1"/>
            <p:nvPr/>
          </p:nvSpPr>
          <p:spPr>
            <a:xfrm>
              <a:off x="2411760" y="3985783"/>
              <a:ext cx="270030" cy="369332"/>
            </a:xfrm>
            <a:prstGeom prst="rect">
              <a:avLst/>
            </a:prstGeom>
            <a:noFill/>
          </p:spPr>
          <p:txBody>
            <a:bodyPr wrap="square" rtlCol="0">
              <a:spAutoFit/>
            </a:bodyPr>
            <a:lstStyle/>
            <a:p>
              <a:r>
                <a:rPr lang="hu-HU" dirty="0"/>
                <a:t>4</a:t>
              </a:r>
            </a:p>
          </p:txBody>
        </p:sp>
      </p:grpSp>
      <p:grpSp>
        <p:nvGrpSpPr>
          <p:cNvPr id="16" name="Group 15">
            <a:extLst>
              <a:ext uri="{FF2B5EF4-FFF2-40B4-BE49-F238E27FC236}">
                <a16:creationId xmlns:a16="http://schemas.microsoft.com/office/drawing/2014/main" id="{3E57778E-E239-4A54-A949-6D862E646040}"/>
              </a:ext>
            </a:extLst>
          </p:cNvPr>
          <p:cNvGrpSpPr/>
          <p:nvPr/>
        </p:nvGrpSpPr>
        <p:grpSpPr>
          <a:xfrm>
            <a:off x="5014492" y="4805536"/>
            <a:ext cx="270030" cy="817240"/>
            <a:chOff x="3490492" y="4805536"/>
            <a:chExt cx="270030" cy="817240"/>
          </a:xfrm>
        </p:grpSpPr>
        <p:cxnSp>
          <p:nvCxnSpPr>
            <p:cNvPr id="24" name="Egyenes összekötő 23"/>
            <p:cNvCxnSpPr>
              <a:stCxn id="11" idx="4"/>
              <a:endCxn id="10" idx="0"/>
            </p:cNvCxnSpPr>
            <p:nvPr/>
          </p:nvCxnSpPr>
          <p:spPr>
            <a:xfrm>
              <a:off x="3743908" y="4805536"/>
              <a:ext cx="0" cy="817240"/>
            </a:xfrm>
            <a:prstGeom prst="line">
              <a:avLst/>
            </a:prstGeom>
          </p:spPr>
          <p:style>
            <a:lnRef idx="1">
              <a:schemeClr val="accent1"/>
            </a:lnRef>
            <a:fillRef idx="0">
              <a:schemeClr val="accent1"/>
            </a:fillRef>
            <a:effectRef idx="0">
              <a:schemeClr val="accent1"/>
            </a:effectRef>
            <a:fontRef idx="minor">
              <a:schemeClr val="tx1"/>
            </a:fontRef>
          </p:style>
        </p:cxnSp>
        <p:sp>
          <p:nvSpPr>
            <p:cNvPr id="42" name="Szövegdoboz 41"/>
            <p:cNvSpPr txBox="1"/>
            <p:nvPr/>
          </p:nvSpPr>
          <p:spPr>
            <a:xfrm>
              <a:off x="3490492" y="5013176"/>
              <a:ext cx="270030" cy="369332"/>
            </a:xfrm>
            <a:prstGeom prst="rect">
              <a:avLst/>
            </a:prstGeom>
            <a:noFill/>
          </p:spPr>
          <p:txBody>
            <a:bodyPr wrap="square" rtlCol="0">
              <a:spAutoFit/>
            </a:bodyPr>
            <a:lstStyle/>
            <a:p>
              <a:r>
                <a:rPr lang="hu-HU" dirty="0"/>
                <a:t>2</a:t>
              </a:r>
            </a:p>
          </p:txBody>
        </p:sp>
      </p:grpSp>
      <p:grpSp>
        <p:nvGrpSpPr>
          <p:cNvPr id="15" name="Group 14">
            <a:extLst>
              <a:ext uri="{FF2B5EF4-FFF2-40B4-BE49-F238E27FC236}">
                <a16:creationId xmlns:a16="http://schemas.microsoft.com/office/drawing/2014/main" id="{B865EB7F-C022-4615-9651-E1C8817FE25F}"/>
              </a:ext>
            </a:extLst>
          </p:cNvPr>
          <p:cNvGrpSpPr/>
          <p:nvPr/>
        </p:nvGrpSpPr>
        <p:grpSpPr>
          <a:xfrm>
            <a:off x="5052655" y="3717032"/>
            <a:ext cx="270030" cy="728464"/>
            <a:chOff x="3528655" y="3717032"/>
            <a:chExt cx="270030" cy="728464"/>
          </a:xfrm>
        </p:grpSpPr>
        <p:cxnSp>
          <p:nvCxnSpPr>
            <p:cNvPr id="22" name="Egyenes összekötő 21"/>
            <p:cNvCxnSpPr>
              <a:stCxn id="11" idx="0"/>
              <a:endCxn id="12" idx="4"/>
            </p:cNvCxnSpPr>
            <p:nvPr/>
          </p:nvCxnSpPr>
          <p:spPr>
            <a:xfrm flipV="1">
              <a:off x="3743908" y="3717032"/>
              <a:ext cx="0" cy="728464"/>
            </a:xfrm>
            <a:prstGeom prst="line">
              <a:avLst/>
            </a:prstGeom>
          </p:spPr>
          <p:style>
            <a:lnRef idx="1">
              <a:schemeClr val="accent1"/>
            </a:lnRef>
            <a:fillRef idx="0">
              <a:schemeClr val="accent1"/>
            </a:fillRef>
            <a:effectRef idx="0">
              <a:schemeClr val="accent1"/>
            </a:effectRef>
            <a:fontRef idx="minor">
              <a:schemeClr val="tx1"/>
            </a:fontRef>
          </p:style>
        </p:cxnSp>
        <p:sp>
          <p:nvSpPr>
            <p:cNvPr id="43" name="Szövegdoboz 42"/>
            <p:cNvSpPr txBox="1"/>
            <p:nvPr/>
          </p:nvSpPr>
          <p:spPr>
            <a:xfrm>
              <a:off x="3528655" y="3896598"/>
              <a:ext cx="270030" cy="369332"/>
            </a:xfrm>
            <a:prstGeom prst="rect">
              <a:avLst/>
            </a:prstGeom>
            <a:noFill/>
          </p:spPr>
          <p:txBody>
            <a:bodyPr wrap="square" rtlCol="0">
              <a:spAutoFit/>
            </a:bodyPr>
            <a:lstStyle/>
            <a:p>
              <a:r>
                <a:rPr lang="hu-HU" dirty="0"/>
                <a:t>1</a:t>
              </a:r>
            </a:p>
          </p:txBody>
        </p:sp>
      </p:grpSp>
      <p:grpSp>
        <p:nvGrpSpPr>
          <p:cNvPr id="17" name="Group 16">
            <a:extLst>
              <a:ext uri="{FF2B5EF4-FFF2-40B4-BE49-F238E27FC236}">
                <a16:creationId xmlns:a16="http://schemas.microsoft.com/office/drawing/2014/main" id="{47F2C91B-6D52-41EE-BB0B-E813E80A76E2}"/>
              </a:ext>
            </a:extLst>
          </p:cNvPr>
          <p:cNvGrpSpPr/>
          <p:nvPr/>
        </p:nvGrpSpPr>
        <p:grpSpPr>
          <a:xfrm>
            <a:off x="5395202" y="4618638"/>
            <a:ext cx="1557519" cy="468098"/>
            <a:chOff x="3871201" y="4618638"/>
            <a:chExt cx="1557519" cy="468098"/>
          </a:xfrm>
        </p:grpSpPr>
        <p:cxnSp>
          <p:nvCxnSpPr>
            <p:cNvPr id="36" name="Egyenes összekötő 35"/>
            <p:cNvCxnSpPr>
              <a:stCxn id="11" idx="5"/>
              <a:endCxn id="8" idx="1"/>
            </p:cNvCxnSpPr>
            <p:nvPr/>
          </p:nvCxnSpPr>
          <p:spPr>
            <a:xfrm>
              <a:off x="3871201" y="4752809"/>
              <a:ext cx="1557519" cy="333927"/>
            </a:xfrm>
            <a:prstGeom prst="line">
              <a:avLst/>
            </a:prstGeom>
          </p:spPr>
          <p:style>
            <a:lnRef idx="1">
              <a:schemeClr val="accent1"/>
            </a:lnRef>
            <a:fillRef idx="0">
              <a:schemeClr val="accent1"/>
            </a:fillRef>
            <a:effectRef idx="0">
              <a:schemeClr val="accent1"/>
            </a:effectRef>
            <a:fontRef idx="minor">
              <a:schemeClr val="tx1"/>
            </a:fontRef>
          </p:style>
        </p:cxnSp>
        <p:sp>
          <p:nvSpPr>
            <p:cNvPr id="44" name="Szövegdoboz 43"/>
            <p:cNvSpPr txBox="1"/>
            <p:nvPr/>
          </p:nvSpPr>
          <p:spPr>
            <a:xfrm>
              <a:off x="4666319" y="4618638"/>
              <a:ext cx="270030" cy="369332"/>
            </a:xfrm>
            <a:prstGeom prst="rect">
              <a:avLst/>
            </a:prstGeom>
            <a:noFill/>
          </p:spPr>
          <p:txBody>
            <a:bodyPr wrap="square" rtlCol="0">
              <a:spAutoFit/>
            </a:bodyPr>
            <a:lstStyle/>
            <a:p>
              <a:r>
                <a:rPr lang="hu-HU" dirty="0"/>
                <a:t>4</a:t>
              </a:r>
            </a:p>
          </p:txBody>
        </p:sp>
      </p:grpSp>
      <p:grpSp>
        <p:nvGrpSpPr>
          <p:cNvPr id="18" name="Group 17">
            <a:extLst>
              <a:ext uri="{FF2B5EF4-FFF2-40B4-BE49-F238E27FC236}">
                <a16:creationId xmlns:a16="http://schemas.microsoft.com/office/drawing/2014/main" id="{F537E5EE-2CE3-45CF-A8D8-74FAC7B86277}"/>
              </a:ext>
            </a:extLst>
          </p:cNvPr>
          <p:cNvGrpSpPr/>
          <p:nvPr/>
        </p:nvGrpSpPr>
        <p:grpSpPr>
          <a:xfrm>
            <a:off x="7050106" y="4293097"/>
            <a:ext cx="270030" cy="740913"/>
            <a:chOff x="5526106" y="4293096"/>
            <a:chExt cx="270030" cy="740913"/>
          </a:xfrm>
        </p:grpSpPr>
        <p:cxnSp>
          <p:nvCxnSpPr>
            <p:cNvPr id="30" name="Egyenes összekötő 29"/>
            <p:cNvCxnSpPr>
              <a:stCxn id="9" idx="4"/>
              <a:endCxn id="8" idx="0"/>
            </p:cNvCxnSpPr>
            <p:nvPr/>
          </p:nvCxnSpPr>
          <p:spPr>
            <a:xfrm flipH="1">
              <a:off x="5556013" y="4293096"/>
              <a:ext cx="60103" cy="740913"/>
            </a:xfrm>
            <a:prstGeom prst="line">
              <a:avLst/>
            </a:prstGeom>
          </p:spPr>
          <p:style>
            <a:lnRef idx="1">
              <a:schemeClr val="accent1"/>
            </a:lnRef>
            <a:fillRef idx="0">
              <a:schemeClr val="accent1"/>
            </a:fillRef>
            <a:effectRef idx="0">
              <a:schemeClr val="accent1"/>
            </a:effectRef>
            <a:fontRef idx="minor">
              <a:schemeClr val="tx1"/>
            </a:fontRef>
          </p:style>
        </p:cxnSp>
        <p:sp>
          <p:nvSpPr>
            <p:cNvPr id="48" name="Szövegdoboz 47"/>
            <p:cNvSpPr txBox="1"/>
            <p:nvPr/>
          </p:nvSpPr>
          <p:spPr>
            <a:xfrm>
              <a:off x="5526106" y="4459396"/>
              <a:ext cx="270030" cy="369332"/>
            </a:xfrm>
            <a:prstGeom prst="rect">
              <a:avLst/>
            </a:prstGeom>
            <a:noFill/>
          </p:spPr>
          <p:txBody>
            <a:bodyPr wrap="square" rtlCol="0">
              <a:spAutoFit/>
            </a:bodyPr>
            <a:lstStyle/>
            <a:p>
              <a:r>
                <a:rPr lang="hu-HU" dirty="0"/>
                <a:t>1</a:t>
              </a:r>
            </a:p>
          </p:txBody>
        </p:sp>
      </p:grpSp>
      <p:grpSp>
        <p:nvGrpSpPr>
          <p:cNvPr id="19" name="Group 18">
            <a:extLst>
              <a:ext uri="{FF2B5EF4-FFF2-40B4-BE49-F238E27FC236}">
                <a16:creationId xmlns:a16="http://schemas.microsoft.com/office/drawing/2014/main" id="{B885ED9A-89EE-41B9-A940-A7E94EFD9CE3}"/>
              </a:ext>
            </a:extLst>
          </p:cNvPr>
          <p:cNvGrpSpPr/>
          <p:nvPr/>
        </p:nvGrpSpPr>
        <p:grpSpPr>
          <a:xfrm>
            <a:off x="7320137" y="4000419"/>
            <a:ext cx="988831" cy="525425"/>
            <a:chOff x="5796136" y="4000418"/>
            <a:chExt cx="988831" cy="525425"/>
          </a:xfrm>
        </p:grpSpPr>
        <p:cxnSp>
          <p:nvCxnSpPr>
            <p:cNvPr id="32" name="Egyenes összekötő 31"/>
            <p:cNvCxnSpPr>
              <a:stCxn id="9" idx="6"/>
              <a:endCxn id="7" idx="1"/>
            </p:cNvCxnSpPr>
            <p:nvPr/>
          </p:nvCxnSpPr>
          <p:spPr>
            <a:xfrm>
              <a:off x="5796136" y="4113076"/>
              <a:ext cx="988831" cy="412767"/>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6155536" y="4000418"/>
              <a:ext cx="270030" cy="369332"/>
            </a:xfrm>
            <a:prstGeom prst="rect">
              <a:avLst/>
            </a:prstGeom>
            <a:noFill/>
          </p:spPr>
          <p:txBody>
            <a:bodyPr wrap="square" rtlCol="0">
              <a:spAutoFit/>
            </a:bodyPr>
            <a:lstStyle/>
            <a:p>
              <a:r>
                <a:rPr lang="hu-HU" dirty="0"/>
                <a:t>6</a:t>
              </a:r>
            </a:p>
          </p:txBody>
        </p:sp>
      </p:grpSp>
      <p:sp>
        <p:nvSpPr>
          <p:cNvPr id="20" name="Slide Number Placeholder 19">
            <a:extLst>
              <a:ext uri="{FF2B5EF4-FFF2-40B4-BE49-F238E27FC236}">
                <a16:creationId xmlns:a16="http://schemas.microsoft.com/office/drawing/2014/main" id="{CC4AA83C-D179-4E62-B65C-D01527FC65CD}"/>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81390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 Prim algoritmussal</a:t>
            </a:r>
            <a:endParaRPr lang="en-US" dirty="0"/>
          </a:p>
        </p:txBody>
      </p:sp>
      <p:sp>
        <p:nvSpPr>
          <p:cNvPr id="3" name="Tartalom helye 2"/>
          <p:cNvSpPr>
            <a:spLocks noGrp="1"/>
          </p:cNvSpPr>
          <p:nvPr>
            <p:ph idx="1"/>
          </p:nvPr>
        </p:nvSpPr>
        <p:spPr>
          <a:xfrm>
            <a:off x="1981200" y="1772816"/>
            <a:ext cx="8229600" cy="4551784"/>
          </a:xfrm>
        </p:spPr>
        <p:txBody>
          <a:bodyPr>
            <a:normAutofit/>
          </a:bodyPr>
          <a:lstStyle/>
          <a:p>
            <a:pPr marL="0" indent="0">
              <a:spcBef>
                <a:spcPts val="1200"/>
              </a:spcBef>
              <a:buNone/>
            </a:pPr>
            <a:r>
              <a:rPr lang="hu-HU" dirty="0"/>
              <a:t>Kiindulva az A csomópontból mindig a legközelebbi szomszédot vonjuk be. Az élek és azok sorrendje </a:t>
            </a:r>
            <a:r>
              <a:rPr lang="en-US" dirty="0"/>
              <a:t>: AB, BC, CD, </a:t>
            </a:r>
            <a:r>
              <a:rPr lang="hu-HU" dirty="0"/>
              <a:t>C</a:t>
            </a:r>
            <a:r>
              <a:rPr lang="en-US" dirty="0"/>
              <a:t>E, E</a:t>
            </a:r>
            <a:r>
              <a:rPr lang="hu-HU" dirty="0"/>
              <a:t>F</a:t>
            </a:r>
            <a:r>
              <a:rPr lang="en-US" dirty="0"/>
              <a:t>, </a:t>
            </a:r>
            <a:r>
              <a:rPr lang="hu-HU" dirty="0"/>
              <a:t>FG</a:t>
            </a:r>
            <a:r>
              <a:rPr lang="en-US" dirty="0"/>
              <a:t>.</a:t>
            </a:r>
            <a:endParaRPr lang="hu-HU" dirty="0"/>
          </a:p>
          <a:p>
            <a:pPr marL="0" indent="0">
              <a:spcBef>
                <a:spcPts val="1200"/>
              </a:spcBef>
              <a:buNone/>
            </a:pPr>
            <a:r>
              <a:rPr lang="hu-HU" dirty="0"/>
              <a:t>Összköltség most is 18</a:t>
            </a:r>
            <a:r>
              <a:rPr lang="en-US" dirty="0"/>
              <a:t> </a:t>
            </a:r>
            <a:r>
              <a:rPr lang="hu-HU" dirty="0"/>
              <a:t>millió </a:t>
            </a:r>
            <a:r>
              <a:rPr lang="en-US" dirty="0"/>
              <a:t>€.</a:t>
            </a:r>
          </a:p>
        </p:txBody>
      </p:sp>
      <p:sp>
        <p:nvSpPr>
          <p:cNvPr id="6" name="Ellipszis 5"/>
          <p:cNvSpPr/>
          <p:nvPr/>
        </p:nvSpPr>
        <p:spPr>
          <a:xfrm>
            <a:off x="3143672" y="465313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A</a:t>
            </a:r>
          </a:p>
        </p:txBody>
      </p:sp>
      <p:sp>
        <p:nvSpPr>
          <p:cNvPr id="7" name="Ellipszis 6"/>
          <p:cNvSpPr/>
          <p:nvPr/>
        </p:nvSpPr>
        <p:spPr>
          <a:xfrm>
            <a:off x="8256240" y="447311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8" name="Ellipszis 7"/>
          <p:cNvSpPr/>
          <p:nvPr/>
        </p:nvSpPr>
        <p:spPr>
          <a:xfrm>
            <a:off x="6899993" y="5034009"/>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E</a:t>
            </a:r>
          </a:p>
        </p:txBody>
      </p:sp>
      <p:sp>
        <p:nvSpPr>
          <p:cNvPr id="9" name="Ellipszis 8"/>
          <p:cNvSpPr/>
          <p:nvPr/>
        </p:nvSpPr>
        <p:spPr>
          <a:xfrm>
            <a:off x="6960096" y="393305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F</a:t>
            </a:r>
          </a:p>
        </p:txBody>
      </p:sp>
      <p:sp>
        <p:nvSpPr>
          <p:cNvPr id="10" name="Ellipszis 9"/>
          <p:cNvSpPr/>
          <p:nvPr/>
        </p:nvSpPr>
        <p:spPr>
          <a:xfrm>
            <a:off x="5087888" y="562277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D</a:t>
            </a:r>
          </a:p>
        </p:txBody>
      </p:sp>
      <p:sp>
        <p:nvSpPr>
          <p:cNvPr id="11" name="Ellipszis 10"/>
          <p:cNvSpPr/>
          <p:nvPr/>
        </p:nvSpPr>
        <p:spPr>
          <a:xfrm>
            <a:off x="5087888" y="444549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C</a:t>
            </a:r>
          </a:p>
        </p:txBody>
      </p:sp>
      <p:sp>
        <p:nvSpPr>
          <p:cNvPr id="12" name="Ellipszis 11"/>
          <p:cNvSpPr/>
          <p:nvPr/>
        </p:nvSpPr>
        <p:spPr>
          <a:xfrm>
            <a:off x="5087888" y="3356992"/>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B</a:t>
            </a:r>
          </a:p>
        </p:txBody>
      </p:sp>
      <p:grpSp>
        <p:nvGrpSpPr>
          <p:cNvPr id="13" name="Group 12">
            <a:extLst>
              <a:ext uri="{FF2B5EF4-FFF2-40B4-BE49-F238E27FC236}">
                <a16:creationId xmlns:a16="http://schemas.microsoft.com/office/drawing/2014/main" id="{5402CAB9-6766-45FE-B9B4-8FCFBEF660CF}"/>
              </a:ext>
            </a:extLst>
          </p:cNvPr>
          <p:cNvGrpSpPr/>
          <p:nvPr/>
        </p:nvGrpSpPr>
        <p:grpSpPr>
          <a:xfrm>
            <a:off x="3450985" y="3664305"/>
            <a:ext cx="1689630" cy="1041558"/>
            <a:chOff x="1926985" y="3664305"/>
            <a:chExt cx="1689630" cy="1041558"/>
          </a:xfrm>
        </p:grpSpPr>
        <p:cxnSp>
          <p:nvCxnSpPr>
            <p:cNvPr id="14" name="Egyenes összekötő 13"/>
            <p:cNvCxnSpPr>
              <a:stCxn id="6" idx="7"/>
              <a:endCxn id="12" idx="3"/>
            </p:cNvCxnSpPr>
            <p:nvPr/>
          </p:nvCxnSpPr>
          <p:spPr>
            <a:xfrm flipV="1">
              <a:off x="1926985" y="3664305"/>
              <a:ext cx="1689630" cy="1041558"/>
            </a:xfrm>
            <a:prstGeom prst="line">
              <a:avLst/>
            </a:prstGeom>
          </p:spPr>
          <p:style>
            <a:lnRef idx="1">
              <a:schemeClr val="accent1"/>
            </a:lnRef>
            <a:fillRef idx="0">
              <a:schemeClr val="accent1"/>
            </a:fillRef>
            <a:effectRef idx="0">
              <a:schemeClr val="accent1"/>
            </a:effectRef>
            <a:fontRef idx="minor">
              <a:schemeClr val="tx1"/>
            </a:fontRef>
          </p:style>
        </p:cxnSp>
        <p:sp>
          <p:nvSpPr>
            <p:cNvPr id="38" name="Szövegdoboz 37"/>
            <p:cNvSpPr txBox="1"/>
            <p:nvPr/>
          </p:nvSpPr>
          <p:spPr>
            <a:xfrm>
              <a:off x="2411760" y="3985783"/>
              <a:ext cx="270030" cy="369332"/>
            </a:xfrm>
            <a:prstGeom prst="rect">
              <a:avLst/>
            </a:prstGeom>
            <a:noFill/>
          </p:spPr>
          <p:txBody>
            <a:bodyPr wrap="square" rtlCol="0">
              <a:spAutoFit/>
            </a:bodyPr>
            <a:lstStyle/>
            <a:p>
              <a:r>
                <a:rPr lang="hu-HU" dirty="0"/>
                <a:t>4</a:t>
              </a:r>
            </a:p>
          </p:txBody>
        </p:sp>
      </p:grpSp>
      <p:grpSp>
        <p:nvGrpSpPr>
          <p:cNvPr id="16" name="Group 15">
            <a:extLst>
              <a:ext uri="{FF2B5EF4-FFF2-40B4-BE49-F238E27FC236}">
                <a16:creationId xmlns:a16="http://schemas.microsoft.com/office/drawing/2014/main" id="{5784A927-4E61-4ECC-BC11-C0691A78208C}"/>
              </a:ext>
            </a:extLst>
          </p:cNvPr>
          <p:cNvGrpSpPr/>
          <p:nvPr/>
        </p:nvGrpSpPr>
        <p:grpSpPr>
          <a:xfrm>
            <a:off x="5014492" y="4805536"/>
            <a:ext cx="270030" cy="817240"/>
            <a:chOff x="3490492" y="4805536"/>
            <a:chExt cx="270030" cy="817240"/>
          </a:xfrm>
        </p:grpSpPr>
        <p:cxnSp>
          <p:nvCxnSpPr>
            <p:cNvPr id="24" name="Egyenes összekötő 23"/>
            <p:cNvCxnSpPr>
              <a:stCxn id="11" idx="4"/>
              <a:endCxn id="10" idx="0"/>
            </p:cNvCxnSpPr>
            <p:nvPr/>
          </p:nvCxnSpPr>
          <p:spPr>
            <a:xfrm>
              <a:off x="3743908" y="4805536"/>
              <a:ext cx="0" cy="817240"/>
            </a:xfrm>
            <a:prstGeom prst="line">
              <a:avLst/>
            </a:prstGeom>
          </p:spPr>
          <p:style>
            <a:lnRef idx="1">
              <a:schemeClr val="accent1"/>
            </a:lnRef>
            <a:fillRef idx="0">
              <a:schemeClr val="accent1"/>
            </a:fillRef>
            <a:effectRef idx="0">
              <a:schemeClr val="accent1"/>
            </a:effectRef>
            <a:fontRef idx="minor">
              <a:schemeClr val="tx1"/>
            </a:fontRef>
          </p:style>
        </p:cxnSp>
        <p:sp>
          <p:nvSpPr>
            <p:cNvPr id="42" name="Szövegdoboz 41"/>
            <p:cNvSpPr txBox="1"/>
            <p:nvPr/>
          </p:nvSpPr>
          <p:spPr>
            <a:xfrm>
              <a:off x="3490492" y="5013176"/>
              <a:ext cx="270030" cy="369332"/>
            </a:xfrm>
            <a:prstGeom prst="rect">
              <a:avLst/>
            </a:prstGeom>
            <a:noFill/>
          </p:spPr>
          <p:txBody>
            <a:bodyPr wrap="square" rtlCol="0">
              <a:spAutoFit/>
            </a:bodyPr>
            <a:lstStyle/>
            <a:p>
              <a:r>
                <a:rPr lang="hu-HU" dirty="0"/>
                <a:t>2</a:t>
              </a:r>
            </a:p>
          </p:txBody>
        </p:sp>
      </p:grpSp>
      <p:grpSp>
        <p:nvGrpSpPr>
          <p:cNvPr id="15" name="Group 14">
            <a:extLst>
              <a:ext uri="{FF2B5EF4-FFF2-40B4-BE49-F238E27FC236}">
                <a16:creationId xmlns:a16="http://schemas.microsoft.com/office/drawing/2014/main" id="{2874C891-C7EA-4280-813E-309EA3D06807}"/>
              </a:ext>
            </a:extLst>
          </p:cNvPr>
          <p:cNvGrpSpPr/>
          <p:nvPr/>
        </p:nvGrpSpPr>
        <p:grpSpPr>
          <a:xfrm>
            <a:off x="5052655" y="3717032"/>
            <a:ext cx="270030" cy="728464"/>
            <a:chOff x="3528655" y="3717032"/>
            <a:chExt cx="270030" cy="728464"/>
          </a:xfrm>
        </p:grpSpPr>
        <p:cxnSp>
          <p:nvCxnSpPr>
            <p:cNvPr id="22" name="Egyenes összekötő 21"/>
            <p:cNvCxnSpPr>
              <a:stCxn id="11" idx="0"/>
              <a:endCxn id="12" idx="4"/>
            </p:cNvCxnSpPr>
            <p:nvPr/>
          </p:nvCxnSpPr>
          <p:spPr>
            <a:xfrm flipV="1">
              <a:off x="3743908" y="3717032"/>
              <a:ext cx="0" cy="728464"/>
            </a:xfrm>
            <a:prstGeom prst="line">
              <a:avLst/>
            </a:prstGeom>
          </p:spPr>
          <p:style>
            <a:lnRef idx="1">
              <a:schemeClr val="accent1"/>
            </a:lnRef>
            <a:fillRef idx="0">
              <a:schemeClr val="accent1"/>
            </a:fillRef>
            <a:effectRef idx="0">
              <a:schemeClr val="accent1"/>
            </a:effectRef>
            <a:fontRef idx="minor">
              <a:schemeClr val="tx1"/>
            </a:fontRef>
          </p:style>
        </p:cxnSp>
        <p:sp>
          <p:nvSpPr>
            <p:cNvPr id="43" name="Szövegdoboz 42"/>
            <p:cNvSpPr txBox="1"/>
            <p:nvPr/>
          </p:nvSpPr>
          <p:spPr>
            <a:xfrm>
              <a:off x="3528655" y="3896598"/>
              <a:ext cx="270030" cy="369332"/>
            </a:xfrm>
            <a:prstGeom prst="rect">
              <a:avLst/>
            </a:prstGeom>
            <a:noFill/>
          </p:spPr>
          <p:txBody>
            <a:bodyPr wrap="square" rtlCol="0">
              <a:spAutoFit/>
            </a:bodyPr>
            <a:lstStyle/>
            <a:p>
              <a:r>
                <a:rPr lang="hu-HU" dirty="0"/>
                <a:t>1</a:t>
              </a:r>
            </a:p>
          </p:txBody>
        </p:sp>
      </p:grpSp>
      <p:grpSp>
        <p:nvGrpSpPr>
          <p:cNvPr id="17" name="Group 16">
            <a:extLst>
              <a:ext uri="{FF2B5EF4-FFF2-40B4-BE49-F238E27FC236}">
                <a16:creationId xmlns:a16="http://schemas.microsoft.com/office/drawing/2014/main" id="{17383A52-C5DE-49C5-81B8-14D0059035C7}"/>
              </a:ext>
            </a:extLst>
          </p:cNvPr>
          <p:cNvGrpSpPr/>
          <p:nvPr/>
        </p:nvGrpSpPr>
        <p:grpSpPr>
          <a:xfrm>
            <a:off x="5395202" y="4618638"/>
            <a:ext cx="1557519" cy="468098"/>
            <a:chOff x="3871201" y="4618638"/>
            <a:chExt cx="1557519" cy="468098"/>
          </a:xfrm>
        </p:grpSpPr>
        <p:cxnSp>
          <p:nvCxnSpPr>
            <p:cNvPr id="36" name="Egyenes összekötő 35"/>
            <p:cNvCxnSpPr>
              <a:stCxn id="11" idx="5"/>
              <a:endCxn id="8" idx="1"/>
            </p:cNvCxnSpPr>
            <p:nvPr/>
          </p:nvCxnSpPr>
          <p:spPr>
            <a:xfrm>
              <a:off x="3871201" y="4752809"/>
              <a:ext cx="1557519" cy="333927"/>
            </a:xfrm>
            <a:prstGeom prst="line">
              <a:avLst/>
            </a:prstGeom>
          </p:spPr>
          <p:style>
            <a:lnRef idx="1">
              <a:schemeClr val="accent1"/>
            </a:lnRef>
            <a:fillRef idx="0">
              <a:schemeClr val="accent1"/>
            </a:fillRef>
            <a:effectRef idx="0">
              <a:schemeClr val="accent1"/>
            </a:effectRef>
            <a:fontRef idx="minor">
              <a:schemeClr val="tx1"/>
            </a:fontRef>
          </p:style>
        </p:cxnSp>
        <p:sp>
          <p:nvSpPr>
            <p:cNvPr id="44" name="Szövegdoboz 43"/>
            <p:cNvSpPr txBox="1"/>
            <p:nvPr/>
          </p:nvSpPr>
          <p:spPr>
            <a:xfrm>
              <a:off x="4666319" y="4618638"/>
              <a:ext cx="270030" cy="369332"/>
            </a:xfrm>
            <a:prstGeom prst="rect">
              <a:avLst/>
            </a:prstGeom>
            <a:noFill/>
          </p:spPr>
          <p:txBody>
            <a:bodyPr wrap="square" rtlCol="0">
              <a:spAutoFit/>
            </a:bodyPr>
            <a:lstStyle/>
            <a:p>
              <a:r>
                <a:rPr lang="hu-HU" dirty="0"/>
                <a:t>4</a:t>
              </a:r>
            </a:p>
          </p:txBody>
        </p:sp>
      </p:grpSp>
      <p:grpSp>
        <p:nvGrpSpPr>
          <p:cNvPr id="18" name="Group 17">
            <a:extLst>
              <a:ext uri="{FF2B5EF4-FFF2-40B4-BE49-F238E27FC236}">
                <a16:creationId xmlns:a16="http://schemas.microsoft.com/office/drawing/2014/main" id="{87F802D7-85F7-4748-8D6A-6329415A3B41}"/>
              </a:ext>
            </a:extLst>
          </p:cNvPr>
          <p:cNvGrpSpPr/>
          <p:nvPr/>
        </p:nvGrpSpPr>
        <p:grpSpPr>
          <a:xfrm>
            <a:off x="7050106" y="4293097"/>
            <a:ext cx="270030" cy="740913"/>
            <a:chOff x="5526106" y="4293096"/>
            <a:chExt cx="270030" cy="740913"/>
          </a:xfrm>
        </p:grpSpPr>
        <p:cxnSp>
          <p:nvCxnSpPr>
            <p:cNvPr id="30" name="Egyenes összekötő 29"/>
            <p:cNvCxnSpPr>
              <a:stCxn id="9" idx="4"/>
              <a:endCxn id="8" idx="0"/>
            </p:cNvCxnSpPr>
            <p:nvPr/>
          </p:nvCxnSpPr>
          <p:spPr>
            <a:xfrm flipH="1">
              <a:off x="5556013" y="4293096"/>
              <a:ext cx="60103" cy="740913"/>
            </a:xfrm>
            <a:prstGeom prst="line">
              <a:avLst/>
            </a:prstGeom>
          </p:spPr>
          <p:style>
            <a:lnRef idx="1">
              <a:schemeClr val="accent1"/>
            </a:lnRef>
            <a:fillRef idx="0">
              <a:schemeClr val="accent1"/>
            </a:fillRef>
            <a:effectRef idx="0">
              <a:schemeClr val="accent1"/>
            </a:effectRef>
            <a:fontRef idx="minor">
              <a:schemeClr val="tx1"/>
            </a:fontRef>
          </p:style>
        </p:cxnSp>
        <p:sp>
          <p:nvSpPr>
            <p:cNvPr id="48" name="Szövegdoboz 47"/>
            <p:cNvSpPr txBox="1"/>
            <p:nvPr/>
          </p:nvSpPr>
          <p:spPr>
            <a:xfrm>
              <a:off x="5526106" y="4459396"/>
              <a:ext cx="270030" cy="369332"/>
            </a:xfrm>
            <a:prstGeom prst="rect">
              <a:avLst/>
            </a:prstGeom>
            <a:noFill/>
          </p:spPr>
          <p:txBody>
            <a:bodyPr wrap="square" rtlCol="0">
              <a:spAutoFit/>
            </a:bodyPr>
            <a:lstStyle/>
            <a:p>
              <a:r>
                <a:rPr lang="hu-HU" dirty="0"/>
                <a:t>1</a:t>
              </a:r>
            </a:p>
          </p:txBody>
        </p:sp>
      </p:grpSp>
      <p:grpSp>
        <p:nvGrpSpPr>
          <p:cNvPr id="19" name="Group 18">
            <a:extLst>
              <a:ext uri="{FF2B5EF4-FFF2-40B4-BE49-F238E27FC236}">
                <a16:creationId xmlns:a16="http://schemas.microsoft.com/office/drawing/2014/main" id="{03720365-D662-4399-9FBE-5D636DD854AD}"/>
              </a:ext>
            </a:extLst>
          </p:cNvPr>
          <p:cNvGrpSpPr/>
          <p:nvPr/>
        </p:nvGrpSpPr>
        <p:grpSpPr>
          <a:xfrm>
            <a:off x="7320137" y="4000419"/>
            <a:ext cx="988831" cy="525425"/>
            <a:chOff x="5796136" y="4000418"/>
            <a:chExt cx="988831" cy="525425"/>
          </a:xfrm>
        </p:grpSpPr>
        <p:cxnSp>
          <p:nvCxnSpPr>
            <p:cNvPr id="32" name="Egyenes összekötő 31"/>
            <p:cNvCxnSpPr>
              <a:stCxn id="9" idx="6"/>
              <a:endCxn id="7" idx="1"/>
            </p:cNvCxnSpPr>
            <p:nvPr/>
          </p:nvCxnSpPr>
          <p:spPr>
            <a:xfrm>
              <a:off x="5796136" y="4113076"/>
              <a:ext cx="988831" cy="412767"/>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6155536" y="4000418"/>
              <a:ext cx="270030" cy="369332"/>
            </a:xfrm>
            <a:prstGeom prst="rect">
              <a:avLst/>
            </a:prstGeom>
            <a:noFill/>
          </p:spPr>
          <p:txBody>
            <a:bodyPr wrap="square" rtlCol="0">
              <a:spAutoFit/>
            </a:bodyPr>
            <a:lstStyle/>
            <a:p>
              <a:r>
                <a:rPr lang="hu-HU" dirty="0"/>
                <a:t>6</a:t>
              </a:r>
            </a:p>
          </p:txBody>
        </p:sp>
      </p:grpSp>
      <p:sp>
        <p:nvSpPr>
          <p:cNvPr id="20" name="Slide Number Placeholder 19">
            <a:extLst>
              <a:ext uri="{FF2B5EF4-FFF2-40B4-BE49-F238E27FC236}">
                <a16:creationId xmlns:a16="http://schemas.microsoft.com/office/drawing/2014/main" id="{745B37E7-7A63-4939-ADED-B2D86CECFBFA}"/>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55547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8D618-AA95-4E31-9686-68B094A65A85}"/>
              </a:ext>
            </a:extLst>
          </p:cNvPr>
          <p:cNvSpPr>
            <a:spLocks noGrp="1"/>
          </p:cNvSpPr>
          <p:nvPr>
            <p:ph type="title"/>
          </p:nvPr>
        </p:nvSpPr>
        <p:spPr>
          <a:xfrm>
            <a:off x="1704975" y="624110"/>
            <a:ext cx="8915400" cy="1280890"/>
          </a:xfrm>
        </p:spPr>
        <p:txBody>
          <a:bodyPr>
            <a:normAutofit fontScale="90000"/>
          </a:bodyPr>
          <a:lstStyle/>
          <a:p>
            <a:r>
              <a:rPr lang="hu-HU" dirty="0"/>
              <a:t>Nevezetes feladattípusok irányított gráfokban</a:t>
            </a:r>
            <a:br>
              <a:rPr lang="en-GB" dirty="0"/>
            </a:br>
            <a:endParaRPr lang="en-GB" dirty="0"/>
          </a:p>
        </p:txBody>
      </p:sp>
      <p:sp>
        <p:nvSpPr>
          <p:cNvPr id="3" name="Content Placeholder 2">
            <a:extLst>
              <a:ext uri="{FF2B5EF4-FFF2-40B4-BE49-F238E27FC236}">
                <a16:creationId xmlns:a16="http://schemas.microsoft.com/office/drawing/2014/main" id="{490C80BB-80E0-48B3-A5E2-420F5B2C441D}"/>
              </a:ext>
            </a:extLst>
          </p:cNvPr>
          <p:cNvSpPr>
            <a:spLocks noGrp="1"/>
          </p:cNvSpPr>
          <p:nvPr>
            <p:ph idx="1"/>
          </p:nvPr>
        </p:nvSpPr>
        <p:spPr>
          <a:xfrm>
            <a:off x="677069" y="1905000"/>
            <a:ext cx="10837862" cy="4500340"/>
          </a:xfrm>
        </p:spPr>
        <p:txBody>
          <a:bodyPr>
            <a:normAutofit lnSpcReduction="10000"/>
          </a:bodyPr>
          <a:lstStyle/>
          <a:p>
            <a:r>
              <a:rPr lang="hu-HU" sz="2200" dirty="0"/>
              <a:t>Legrövidebb/leghosszabb út két adott csúcspont között</a:t>
            </a:r>
            <a:endParaRPr lang="hu-HU" sz="2200" u="sng" dirty="0"/>
          </a:p>
          <a:p>
            <a:pPr lvl="0"/>
            <a:r>
              <a:rPr lang="hu-HU" sz="2200" dirty="0"/>
              <a:t>Kritikus út keresése tevékenységi hálóban</a:t>
            </a:r>
          </a:p>
          <a:p>
            <a:pPr lvl="0"/>
            <a:r>
              <a:rPr lang="hu-HU" sz="2200" dirty="0"/>
              <a:t>Maximális folyam keresése</a:t>
            </a:r>
          </a:p>
          <a:p>
            <a:pPr marL="0" lvl="0" indent="0">
              <a:buNone/>
            </a:pPr>
            <a:endParaRPr lang="en-GB" sz="2200" dirty="0"/>
          </a:p>
          <a:p>
            <a:pPr marL="0" indent="0">
              <a:buNone/>
            </a:pPr>
            <a:r>
              <a:rPr lang="hu-HU" sz="2200" dirty="0"/>
              <a:t>Néhány gyakorlati alkalmazás:</a:t>
            </a:r>
            <a:endParaRPr lang="en-GB" sz="2200" dirty="0"/>
          </a:p>
          <a:p>
            <a:r>
              <a:rPr lang="hu-HU" sz="2200" dirty="0"/>
              <a:t>Építési projektek, például irodaházak</a:t>
            </a:r>
            <a:r>
              <a:rPr lang="en-US" sz="2200" dirty="0"/>
              <a:t>,</a:t>
            </a:r>
            <a:r>
              <a:rPr lang="hu-HU" sz="2200" dirty="0"/>
              <a:t> autópályák, sportlétesítmények, kórházak építésének ütemezésére</a:t>
            </a:r>
            <a:endParaRPr lang="en-US" sz="2200" dirty="0"/>
          </a:p>
          <a:p>
            <a:r>
              <a:rPr lang="hu-HU" sz="2200" dirty="0"/>
              <a:t>Egy új termék megtervezésére, gyártására</a:t>
            </a:r>
            <a:r>
              <a:rPr lang="en-US" sz="2200" dirty="0"/>
              <a:t>,</a:t>
            </a:r>
          </a:p>
          <a:p>
            <a:r>
              <a:rPr lang="hu-HU" sz="2200" dirty="0"/>
              <a:t>Vállalatok fúziójának lebonyolítására, stb</a:t>
            </a:r>
            <a:r>
              <a:rPr lang="en-US" sz="2200" dirty="0"/>
              <a:t>.</a:t>
            </a:r>
            <a:endParaRPr lang="en-GB" sz="2200" dirty="0"/>
          </a:p>
          <a:p>
            <a:pPr lvl="0"/>
            <a:r>
              <a:rPr lang="hu-HU" sz="2200" dirty="0"/>
              <a:t>Kőolajvezetékrendszeren keresztül továbbítható maximális mennyiség adott időegység alatt</a:t>
            </a:r>
            <a:endParaRPr lang="en-GB" sz="2200" dirty="0"/>
          </a:p>
          <a:p>
            <a:pPr marL="0" indent="0">
              <a:buNone/>
            </a:pPr>
            <a:endParaRPr lang="en-GB" dirty="0"/>
          </a:p>
        </p:txBody>
      </p:sp>
      <p:sp>
        <p:nvSpPr>
          <p:cNvPr id="4" name="Slide Number Placeholder 3">
            <a:extLst>
              <a:ext uri="{FF2B5EF4-FFF2-40B4-BE49-F238E27FC236}">
                <a16:creationId xmlns:a16="http://schemas.microsoft.com/office/drawing/2014/main" id="{5426C153-556D-453B-9867-A9448A8AD5F7}"/>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62600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E403C-2E88-442B-A092-1D92F043C9F1}"/>
              </a:ext>
            </a:extLst>
          </p:cNvPr>
          <p:cNvSpPr>
            <a:spLocks noGrp="1"/>
          </p:cNvSpPr>
          <p:nvPr>
            <p:ph type="title"/>
          </p:nvPr>
        </p:nvSpPr>
        <p:spPr>
          <a:xfrm>
            <a:off x="2526250" y="447674"/>
            <a:ext cx="8911687" cy="1019175"/>
          </a:xfrm>
        </p:spPr>
        <p:txBody>
          <a:bodyPr>
            <a:normAutofit fontScale="90000"/>
          </a:bodyPr>
          <a:lstStyle/>
          <a:p>
            <a:r>
              <a:rPr lang="hu-HU" dirty="0"/>
              <a:t>Legrövidebb/leghosszabb út keresése irányított gráfban</a:t>
            </a:r>
            <a:endParaRPr lang="en-GB" dirty="0"/>
          </a:p>
        </p:txBody>
      </p:sp>
      <p:sp>
        <p:nvSpPr>
          <p:cNvPr id="3" name="Content Placeholder 2">
            <a:extLst>
              <a:ext uri="{FF2B5EF4-FFF2-40B4-BE49-F238E27FC236}">
                <a16:creationId xmlns:a16="http://schemas.microsoft.com/office/drawing/2014/main" id="{4922E93D-E1DD-4B05-8FF3-743F90396CA4}"/>
              </a:ext>
            </a:extLst>
          </p:cNvPr>
          <p:cNvSpPr>
            <a:spLocks noGrp="1"/>
          </p:cNvSpPr>
          <p:nvPr>
            <p:ph idx="1"/>
          </p:nvPr>
        </p:nvSpPr>
        <p:spPr>
          <a:xfrm>
            <a:off x="686594" y="1564894"/>
            <a:ext cx="10818812" cy="5007356"/>
          </a:xfrm>
        </p:spPr>
        <p:txBody>
          <a:bodyPr>
            <a:noAutofit/>
          </a:bodyPr>
          <a:lstStyle/>
          <a:p>
            <a:pPr marL="0" indent="0">
              <a:buNone/>
            </a:pPr>
            <a:r>
              <a:rPr lang="hu-HU" sz="2200" dirty="0"/>
              <a:t>Az algoritmus első lépéseként elkészítjük az irányított gráf szomszédsági mátrixát. Ilyenkor a gráf pontjainak a mátrix sorai, illetve oszlopai felelnek meg.</a:t>
            </a:r>
            <a:endParaRPr lang="en-GB" sz="2200" dirty="0"/>
          </a:p>
          <a:p>
            <a:pPr marL="0" indent="0">
              <a:buNone/>
            </a:pPr>
            <a:r>
              <a:rPr lang="hu-HU" sz="2200" dirty="0"/>
              <a:t>Felső háromszög mátrixot kapunk a szomszédsági mátrixban, ha a mátrix elkészítése során a pontokat úgynevezett előre mutató sorrendben tekintjük. Az előre mutató sorrend olyan sorrend, ahol a gráf minden éle előrefelé mutat, azaz a sorrendben a gráf minden élének kezdőpontja megelőzi végpontját.</a:t>
            </a:r>
            <a:endParaRPr lang="en-GB" sz="2200" dirty="0"/>
          </a:p>
          <a:p>
            <a:pPr marL="0" indent="0">
              <a:buNone/>
            </a:pPr>
            <a:r>
              <a:rPr lang="hu-HU" sz="2200" dirty="0"/>
              <a:t>A leghosszabb út oszlopába  beírjuk először az első helyre a 0 értéket, majd fentről lefelé haladva lépésenként kiszámítjuk, hogy minden egyes csomópontnak mekkora a legnagyobb távolsága a kezdőponttól, illetve melyik megelőző csomópontból valósult ez meg. Az aktuális csomópont oszlopába beírt értékeket egyenként hozzáadjuk a leghosszabb út oszlopába előzőleg kiszámolt megfelelő távolsághoz és a legnagyobb értéket tartjuk meg, és mellé írjuk annak a csomópontnak a betűjelét, ahonnan ez a maximális érték megvalósult.</a:t>
            </a:r>
            <a:endParaRPr lang="en-GB" sz="2200" dirty="0"/>
          </a:p>
        </p:txBody>
      </p:sp>
      <p:sp>
        <p:nvSpPr>
          <p:cNvPr id="4" name="Slide Number Placeholder 3">
            <a:extLst>
              <a:ext uri="{FF2B5EF4-FFF2-40B4-BE49-F238E27FC236}">
                <a16:creationId xmlns:a16="http://schemas.microsoft.com/office/drawing/2014/main" id="{56D8896F-8F88-42C3-B23C-2F9594B6FD97}"/>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617347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225EB-167A-4723-828C-941B297C2524}"/>
              </a:ext>
            </a:extLst>
          </p:cNvPr>
          <p:cNvSpPr>
            <a:spLocks noGrp="1"/>
          </p:cNvSpPr>
          <p:nvPr>
            <p:ph type="title"/>
          </p:nvPr>
        </p:nvSpPr>
        <p:spPr/>
        <p:txBody>
          <a:bodyPr/>
          <a:lstStyle/>
          <a:p>
            <a:r>
              <a:rPr lang="hu-HU" dirty="0"/>
              <a:t>3. Példa</a:t>
            </a:r>
            <a:endParaRPr lang="en-GB" dirty="0"/>
          </a:p>
        </p:txBody>
      </p:sp>
      <p:sp>
        <p:nvSpPr>
          <p:cNvPr id="3" name="Content Placeholder 2">
            <a:extLst>
              <a:ext uri="{FF2B5EF4-FFF2-40B4-BE49-F238E27FC236}">
                <a16:creationId xmlns:a16="http://schemas.microsoft.com/office/drawing/2014/main" id="{ECD795E0-F03A-478B-BEDC-1BE96A2AA77C}"/>
              </a:ext>
            </a:extLst>
          </p:cNvPr>
          <p:cNvSpPr>
            <a:spLocks noGrp="1"/>
          </p:cNvSpPr>
          <p:nvPr>
            <p:ph idx="1"/>
          </p:nvPr>
        </p:nvSpPr>
        <p:spPr/>
        <p:txBody>
          <a:bodyPr>
            <a:normAutofit/>
          </a:bodyPr>
          <a:lstStyle/>
          <a:p>
            <a:pPr marL="0" indent="0">
              <a:buNone/>
            </a:pPr>
            <a:r>
              <a:rPr lang="hu-HU" sz="2200" dirty="0"/>
              <a:t>Keressük meg a C és G csomópontokat összekötő leghosszabb utat, illetve annak hosszát.</a:t>
            </a:r>
          </a:p>
          <a:p>
            <a:pPr marL="0" indent="0">
              <a:buNone/>
            </a:pPr>
            <a:endParaRPr lang="en-GB" sz="2200" dirty="0"/>
          </a:p>
        </p:txBody>
      </p:sp>
      <p:sp>
        <p:nvSpPr>
          <p:cNvPr id="4" name="Slide Number Placeholder 3">
            <a:extLst>
              <a:ext uri="{FF2B5EF4-FFF2-40B4-BE49-F238E27FC236}">
                <a16:creationId xmlns:a16="http://schemas.microsoft.com/office/drawing/2014/main" id="{2F51D1C0-8924-4190-B2AB-08BDA9D61279}"/>
              </a:ext>
            </a:extLst>
          </p:cNvPr>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45" name="Picture 44">
            <a:extLst>
              <a:ext uri="{FF2B5EF4-FFF2-40B4-BE49-F238E27FC236}">
                <a16:creationId xmlns:a16="http://schemas.microsoft.com/office/drawing/2014/main" id="{8DA7D790-341E-40CC-90CB-46A0711807FB}"/>
              </a:ext>
            </a:extLst>
          </p:cNvPr>
          <p:cNvPicPr>
            <a:picLocks noChangeAspect="1"/>
          </p:cNvPicPr>
          <p:nvPr/>
        </p:nvPicPr>
        <p:blipFill>
          <a:blip r:embed="rId2"/>
          <a:stretch>
            <a:fillRect/>
          </a:stretch>
        </p:blipFill>
        <p:spPr>
          <a:xfrm>
            <a:off x="2278234" y="2983991"/>
            <a:ext cx="7635532" cy="3155831"/>
          </a:xfrm>
          <a:prstGeom prst="rect">
            <a:avLst/>
          </a:prstGeom>
        </p:spPr>
      </p:pic>
    </p:spTree>
    <p:extLst>
      <p:ext uri="{BB962C8B-B14F-4D97-AF65-F5344CB8AC3E}">
        <p14:creationId xmlns:p14="http://schemas.microsoft.com/office/powerpoint/2010/main" val="962738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DC807-CFDC-4469-A443-4FA9C58EB10B}"/>
              </a:ext>
            </a:extLst>
          </p:cNvPr>
          <p:cNvSpPr>
            <a:spLocks noGrp="1"/>
          </p:cNvSpPr>
          <p:nvPr>
            <p:ph type="title"/>
          </p:nvPr>
        </p:nvSpPr>
        <p:spPr>
          <a:xfrm>
            <a:off x="2592925" y="624110"/>
            <a:ext cx="8911687" cy="680815"/>
          </a:xfrm>
        </p:spPr>
        <p:txBody>
          <a:bodyPr/>
          <a:lstStyle/>
          <a:p>
            <a:r>
              <a:rPr lang="hu-HU" dirty="0"/>
              <a:t>Gráfelméleti alapfogalmak</a:t>
            </a:r>
            <a:endParaRPr lang="en-GB" dirty="0"/>
          </a:p>
        </p:txBody>
      </p:sp>
      <p:sp>
        <p:nvSpPr>
          <p:cNvPr id="3" name="Content Placeholder 2">
            <a:extLst>
              <a:ext uri="{FF2B5EF4-FFF2-40B4-BE49-F238E27FC236}">
                <a16:creationId xmlns:a16="http://schemas.microsoft.com/office/drawing/2014/main" id="{3E9095DB-9738-4936-8175-B9EF282A61D0}"/>
              </a:ext>
            </a:extLst>
          </p:cNvPr>
          <p:cNvSpPr>
            <a:spLocks noGrp="1"/>
          </p:cNvSpPr>
          <p:nvPr>
            <p:ph idx="1"/>
          </p:nvPr>
        </p:nvSpPr>
        <p:spPr>
          <a:xfrm>
            <a:off x="723900" y="1695449"/>
            <a:ext cx="10934700" cy="4076701"/>
          </a:xfrm>
        </p:spPr>
        <p:txBody>
          <a:bodyPr>
            <a:normAutofit fontScale="92500" lnSpcReduction="10000"/>
          </a:bodyPr>
          <a:lstStyle/>
          <a:p>
            <a:r>
              <a:rPr lang="hu-HU" sz="2400" dirty="0"/>
              <a:t>Összefüggő gráf: ha bármely két csomópontja között létezik legalább egy út</a:t>
            </a:r>
            <a:endParaRPr lang="en-GB" sz="2400" dirty="0"/>
          </a:p>
          <a:p>
            <a:r>
              <a:rPr lang="hu-HU" sz="2400" dirty="0"/>
              <a:t>Fa: körmentes összefüggő gráf</a:t>
            </a:r>
            <a:endParaRPr lang="en-GB" sz="2400" dirty="0"/>
          </a:p>
          <a:p>
            <a:r>
              <a:rPr lang="hu-HU" sz="2400" dirty="0"/>
              <a:t>Szomszédsági mátrix: sorai egy gráf éleinek kezdőpontjait, oszlopai az élek végpontjait, a mátrix elemei az aktuális él súlyát tartalmazzák</a:t>
            </a:r>
            <a:endParaRPr lang="en-GB" sz="2400" dirty="0"/>
          </a:p>
          <a:p>
            <a:r>
              <a:rPr lang="hu-HU" sz="2400" dirty="0"/>
              <a:t>Legrövidebb út: két adott csomópont között létező utak közül a legkisebb összsúlyú</a:t>
            </a:r>
            <a:endParaRPr lang="en-GB" sz="2400" dirty="0"/>
          </a:p>
          <a:p>
            <a:r>
              <a:rPr lang="hu-HU" sz="2400" dirty="0"/>
              <a:t>Leghosszabb út: két adott csomópont között létező utak közül a legnagyobb összsúlyú</a:t>
            </a:r>
            <a:endParaRPr lang="en-GB" sz="2400" dirty="0"/>
          </a:p>
          <a:p>
            <a:r>
              <a:rPr lang="hu-HU" sz="2400" dirty="0"/>
              <a:t>Forrás: olyan csomópont, amely csak kimenő élekkel rendelkezik</a:t>
            </a:r>
            <a:endParaRPr lang="en-GB" sz="2400" dirty="0"/>
          </a:p>
          <a:p>
            <a:r>
              <a:rPr lang="hu-HU" sz="2400" dirty="0"/>
              <a:t>Nyelő: olyan csomópont, amely csak bemenő élekkel rendelkezik</a:t>
            </a:r>
            <a:endParaRPr lang="en-GB" sz="2400" dirty="0"/>
          </a:p>
          <a:p>
            <a:endParaRPr lang="en-GB" dirty="0"/>
          </a:p>
        </p:txBody>
      </p:sp>
      <p:sp>
        <p:nvSpPr>
          <p:cNvPr id="4" name="Slide Number Placeholder 3">
            <a:extLst>
              <a:ext uri="{FF2B5EF4-FFF2-40B4-BE49-F238E27FC236}">
                <a16:creationId xmlns:a16="http://schemas.microsoft.com/office/drawing/2014/main" id="{01975460-7540-461F-B2BC-F5278A887BE3}"/>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45442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2835007302"/>
              </p:ext>
            </p:extLst>
          </p:nvPr>
        </p:nvGraphicFramePr>
        <p:xfrm>
          <a:off x="1485900" y="2162175"/>
          <a:ext cx="663542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24306925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1240274111"/>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19267619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2993302300"/>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177309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903915722"/>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10A</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4212914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1905213810"/>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10A</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13B</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2797854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187047387"/>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10A</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13B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15E</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1916134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extLst>
              <p:ext uri="{D42A27DB-BD31-4B8C-83A1-F6EECF244321}">
                <p14:modId xmlns:p14="http://schemas.microsoft.com/office/powerpoint/2010/main" val="2252720559"/>
              </p:ext>
            </p:extLst>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10A</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13B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15E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21E</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1263308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7353-052E-48D4-B068-2EEA428F41DF}"/>
              </a:ext>
            </a:extLst>
          </p:cNvPr>
          <p:cNvSpPr>
            <a:spLocks noGrp="1"/>
          </p:cNvSpPr>
          <p:nvPr>
            <p:ph type="title"/>
          </p:nvPr>
        </p:nvSpPr>
        <p:spPr/>
        <p:txBody>
          <a:bodyPr/>
          <a:lstStyle/>
          <a:p>
            <a:r>
              <a:rPr lang="hu-HU" dirty="0"/>
              <a:t>Megoldás szomszédsági mátrix-szal</a:t>
            </a:r>
            <a:endParaRPr lang="en-GB" dirty="0"/>
          </a:p>
        </p:txBody>
      </p:sp>
      <p:graphicFrame>
        <p:nvGraphicFramePr>
          <p:cNvPr id="44" name="Content Placeholder 43">
            <a:extLst>
              <a:ext uri="{FF2B5EF4-FFF2-40B4-BE49-F238E27FC236}">
                <a16:creationId xmlns:a16="http://schemas.microsoft.com/office/drawing/2014/main" id="{10718094-5659-45AF-B04B-E23D1452F6D5}"/>
              </a:ext>
            </a:extLst>
          </p:cNvPr>
          <p:cNvGraphicFramePr>
            <a:graphicFrameLocks noGrp="1"/>
          </p:cNvGraphicFramePr>
          <p:nvPr>
            <p:ph idx="1"/>
          </p:nvPr>
        </p:nvGraphicFramePr>
        <p:xfrm>
          <a:off x="1485900" y="2162175"/>
          <a:ext cx="9058275" cy="3962405"/>
        </p:xfrm>
        <a:graphic>
          <a:graphicData uri="http://schemas.openxmlformats.org/drawingml/2006/table">
            <a:tbl>
              <a:tblPr firstRow="1" firstCol="1" bandRow="1">
                <a:tableStyleId>{5C22544A-7EE6-4342-B048-85BDC9FD1C3A}</a:tableStyleId>
              </a:tblPr>
              <a:tblGrid>
                <a:gridCol w="1601421">
                  <a:extLst>
                    <a:ext uri="{9D8B030D-6E8A-4147-A177-3AD203B41FA5}">
                      <a16:colId xmlns:a16="http://schemas.microsoft.com/office/drawing/2014/main" val="1134837280"/>
                    </a:ext>
                  </a:extLst>
                </a:gridCol>
                <a:gridCol w="717784">
                  <a:extLst>
                    <a:ext uri="{9D8B030D-6E8A-4147-A177-3AD203B41FA5}">
                      <a16:colId xmlns:a16="http://schemas.microsoft.com/office/drawing/2014/main" val="4174490288"/>
                    </a:ext>
                  </a:extLst>
                </a:gridCol>
                <a:gridCol w="720503">
                  <a:extLst>
                    <a:ext uri="{9D8B030D-6E8A-4147-A177-3AD203B41FA5}">
                      <a16:colId xmlns:a16="http://schemas.microsoft.com/office/drawing/2014/main" val="860181390"/>
                    </a:ext>
                  </a:extLst>
                </a:gridCol>
                <a:gridCol w="717784">
                  <a:extLst>
                    <a:ext uri="{9D8B030D-6E8A-4147-A177-3AD203B41FA5}">
                      <a16:colId xmlns:a16="http://schemas.microsoft.com/office/drawing/2014/main" val="2291493939"/>
                    </a:ext>
                  </a:extLst>
                </a:gridCol>
                <a:gridCol w="716425">
                  <a:extLst>
                    <a:ext uri="{9D8B030D-6E8A-4147-A177-3AD203B41FA5}">
                      <a16:colId xmlns:a16="http://schemas.microsoft.com/office/drawing/2014/main" val="44413397"/>
                    </a:ext>
                  </a:extLst>
                </a:gridCol>
                <a:gridCol w="721862">
                  <a:extLst>
                    <a:ext uri="{9D8B030D-6E8A-4147-A177-3AD203B41FA5}">
                      <a16:colId xmlns:a16="http://schemas.microsoft.com/office/drawing/2014/main" val="1874540041"/>
                    </a:ext>
                  </a:extLst>
                </a:gridCol>
                <a:gridCol w="716425">
                  <a:extLst>
                    <a:ext uri="{9D8B030D-6E8A-4147-A177-3AD203B41FA5}">
                      <a16:colId xmlns:a16="http://schemas.microsoft.com/office/drawing/2014/main" val="2012960627"/>
                    </a:ext>
                  </a:extLst>
                </a:gridCol>
                <a:gridCol w="723221">
                  <a:extLst>
                    <a:ext uri="{9D8B030D-6E8A-4147-A177-3AD203B41FA5}">
                      <a16:colId xmlns:a16="http://schemas.microsoft.com/office/drawing/2014/main" val="1611412654"/>
                    </a:ext>
                  </a:extLst>
                </a:gridCol>
                <a:gridCol w="2422850">
                  <a:extLst>
                    <a:ext uri="{9D8B030D-6E8A-4147-A177-3AD203B41FA5}">
                      <a16:colId xmlns:a16="http://schemas.microsoft.com/office/drawing/2014/main" val="389867871"/>
                    </a:ext>
                  </a:extLst>
                </a:gridCol>
              </a:tblGrid>
              <a:tr h="631203">
                <a:tc>
                  <a:txBody>
                    <a:bodyPr/>
                    <a:lstStyle/>
                    <a:p>
                      <a:pPr>
                        <a:lnSpc>
                          <a:spcPct val="107000"/>
                        </a:lnSpc>
                        <a:spcAft>
                          <a:spcPts val="0"/>
                        </a:spcAft>
                      </a:pPr>
                      <a:r>
                        <a:rPr lang="hu-HU" sz="2200" dirty="0">
                          <a:effectLst/>
                        </a:rPr>
                        <a:t>Kezd./Vég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C</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G</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Leghosszabb út</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9664140"/>
                  </a:ext>
                </a:extLst>
              </a:tr>
              <a:tr h="475886">
                <a:tc>
                  <a:txBody>
                    <a:bodyPr/>
                    <a:lstStyle/>
                    <a:p>
                      <a:pPr algn="ctr">
                        <a:lnSpc>
                          <a:spcPct val="107000"/>
                        </a:lnSpc>
                        <a:spcAft>
                          <a:spcPts val="0"/>
                        </a:spcAft>
                      </a:pPr>
                      <a:r>
                        <a:rPr lang="hu-HU" sz="2200" dirty="0">
                          <a:effectLst/>
                        </a:rPr>
                        <a:t>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6</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0</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8102576"/>
                  </a:ext>
                </a:extLst>
              </a:tr>
              <a:tr h="475886">
                <a:tc>
                  <a:txBody>
                    <a:bodyPr/>
                    <a:lstStyle/>
                    <a:p>
                      <a:pPr algn="ctr">
                        <a:lnSpc>
                          <a:spcPct val="107000"/>
                        </a:lnSpc>
                        <a:spcAft>
                          <a:spcPts val="0"/>
                        </a:spcAft>
                      </a:pPr>
                      <a:r>
                        <a:rPr lang="hu-HU" sz="2200">
                          <a:effectLst/>
                        </a:rPr>
                        <a:t>A</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2C</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018501"/>
                  </a:ext>
                </a:extLst>
              </a:tr>
              <a:tr h="475886">
                <a:tc>
                  <a:txBody>
                    <a:bodyPr/>
                    <a:lstStyle/>
                    <a:p>
                      <a:pPr algn="ctr">
                        <a:lnSpc>
                          <a:spcPct val="107000"/>
                        </a:lnSpc>
                        <a:spcAft>
                          <a:spcPts val="0"/>
                        </a:spcAft>
                      </a:pPr>
                      <a:r>
                        <a:rPr lang="hu-HU" sz="2200">
                          <a:effectLst/>
                        </a:rPr>
                        <a:t>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3</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10A</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8948636"/>
                  </a:ext>
                </a:extLst>
              </a:tr>
              <a:tr h="475886">
                <a:tc>
                  <a:txBody>
                    <a:bodyPr/>
                    <a:lstStyle/>
                    <a:p>
                      <a:pPr algn="ctr">
                        <a:lnSpc>
                          <a:spcPct val="107000"/>
                        </a:lnSpc>
                        <a:spcAft>
                          <a:spcPts val="0"/>
                        </a:spcAft>
                      </a:pPr>
                      <a:r>
                        <a:rPr lang="hu-HU" sz="2200">
                          <a:effectLst/>
                        </a:rPr>
                        <a:t>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2</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8</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13B</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4904520"/>
                  </a:ext>
                </a:extLst>
              </a:tr>
              <a:tr h="475886">
                <a:tc>
                  <a:txBody>
                    <a:bodyPr/>
                    <a:lstStyle/>
                    <a:p>
                      <a:pPr algn="ctr">
                        <a:lnSpc>
                          <a:spcPct val="107000"/>
                        </a:lnSpc>
                        <a:spcAft>
                          <a:spcPts val="0"/>
                        </a:spcAft>
                      </a:pPr>
                      <a:r>
                        <a:rPr lang="hu-HU" sz="2200">
                          <a:effectLst/>
                        </a:rPr>
                        <a:t>D</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15E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8931170"/>
                  </a:ext>
                </a:extLst>
              </a:tr>
              <a:tr h="475886">
                <a:tc>
                  <a:txBody>
                    <a:bodyPr/>
                    <a:lstStyle/>
                    <a:p>
                      <a:pPr algn="ctr">
                        <a:lnSpc>
                          <a:spcPct val="107000"/>
                        </a:lnSpc>
                        <a:spcAft>
                          <a:spcPts val="0"/>
                        </a:spcAft>
                      </a:pPr>
                      <a:r>
                        <a:rPr lang="hu-HU" sz="2200">
                          <a:effectLst/>
                        </a:rPr>
                        <a:t>F</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 </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a:effectLst/>
                        </a:rPr>
                        <a:t>5</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a:effectLst/>
                        </a:rPr>
                        <a:t>21E</a:t>
                      </a:r>
                      <a:endParaRPr lang="en-GB"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986832"/>
                  </a:ext>
                </a:extLst>
              </a:tr>
              <a:tr h="475886">
                <a:tc>
                  <a:txBody>
                    <a:bodyPr/>
                    <a:lstStyle/>
                    <a:p>
                      <a:pPr algn="ctr">
                        <a:lnSpc>
                          <a:spcPct val="107000"/>
                        </a:lnSpc>
                        <a:spcAft>
                          <a:spcPts val="0"/>
                        </a:spcAft>
                      </a:pPr>
                      <a:r>
                        <a:rPr lang="hu-HU" sz="2200" dirty="0">
                          <a:effectLst/>
                        </a:rPr>
                        <a:t>G</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hu-HU" sz="2200" dirty="0">
                          <a:effectLst/>
                        </a:rPr>
                        <a:t> </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hu-HU" sz="2200" dirty="0">
                          <a:effectLst/>
                        </a:rPr>
                        <a:t>26F</a:t>
                      </a:r>
                      <a:endParaRPr lang="en-GB"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649990"/>
                  </a:ext>
                </a:extLst>
              </a:tr>
            </a:tbl>
          </a:graphicData>
        </a:graphic>
      </p:graphicFrame>
      <p:sp>
        <p:nvSpPr>
          <p:cNvPr id="4" name="Slide Number Placeholder 3">
            <a:extLst>
              <a:ext uri="{FF2B5EF4-FFF2-40B4-BE49-F238E27FC236}">
                <a16:creationId xmlns:a16="http://schemas.microsoft.com/office/drawing/2014/main" id="{C8C5F49E-319A-46CC-94BC-A1A4866A7C69}"/>
              </a:ext>
            </a:extLst>
          </p:cNvPr>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6689800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95F40-0FBC-4C7F-BB14-189D04F20A49}"/>
              </a:ext>
            </a:extLst>
          </p:cNvPr>
          <p:cNvSpPr>
            <a:spLocks noGrp="1"/>
          </p:cNvSpPr>
          <p:nvPr>
            <p:ph type="title"/>
          </p:nvPr>
        </p:nvSpPr>
        <p:spPr/>
        <p:txBody>
          <a:bodyPr/>
          <a:lstStyle/>
          <a:p>
            <a:r>
              <a:rPr lang="hu-HU" dirty="0"/>
              <a:t>Megoldás</a:t>
            </a:r>
            <a:endParaRPr lang="en-GB" dirty="0"/>
          </a:p>
        </p:txBody>
      </p:sp>
      <p:sp>
        <p:nvSpPr>
          <p:cNvPr id="3" name="Content Placeholder 2">
            <a:extLst>
              <a:ext uri="{FF2B5EF4-FFF2-40B4-BE49-F238E27FC236}">
                <a16:creationId xmlns:a16="http://schemas.microsoft.com/office/drawing/2014/main" id="{C594CA33-DDD3-4572-8B24-9B1E53CF442A}"/>
              </a:ext>
            </a:extLst>
          </p:cNvPr>
          <p:cNvSpPr>
            <a:spLocks noGrp="1"/>
          </p:cNvSpPr>
          <p:nvPr>
            <p:ph idx="1"/>
          </p:nvPr>
        </p:nvSpPr>
        <p:spPr/>
        <p:txBody>
          <a:bodyPr/>
          <a:lstStyle/>
          <a:p>
            <a:pPr marL="0" indent="0">
              <a:lnSpc>
                <a:spcPct val="300000"/>
              </a:lnSpc>
              <a:buNone/>
            </a:pPr>
            <a:r>
              <a:rPr lang="hu-HU" sz="2200" dirty="0"/>
              <a:t>Tehát a leghosszabb út C és G között</a:t>
            </a:r>
          </a:p>
          <a:p>
            <a:pPr marL="0" indent="0">
              <a:lnSpc>
                <a:spcPct val="300000"/>
              </a:lnSpc>
              <a:buNone/>
            </a:pPr>
            <a:r>
              <a:rPr lang="hu-HU" sz="2200" dirty="0"/>
              <a:t> </a:t>
            </a:r>
            <a:r>
              <a:rPr lang="hu-HU" sz="2200" b="1" dirty="0"/>
              <a:t>C→A→B→E→F→G</a:t>
            </a:r>
            <a:r>
              <a:rPr lang="hu-HU" sz="2200" dirty="0"/>
              <a:t>,</a:t>
            </a:r>
          </a:p>
          <a:p>
            <a:pPr marL="0" indent="0">
              <a:lnSpc>
                <a:spcPct val="300000"/>
              </a:lnSpc>
              <a:buNone/>
            </a:pPr>
            <a:r>
              <a:rPr lang="hu-HU" sz="2200" dirty="0"/>
              <a:t> és hossza </a:t>
            </a:r>
            <a:r>
              <a:rPr lang="hu-HU" sz="2200" b="1" dirty="0"/>
              <a:t>26</a:t>
            </a:r>
            <a:r>
              <a:rPr lang="hu-HU" sz="2200" dirty="0"/>
              <a:t>.</a:t>
            </a:r>
            <a:endParaRPr lang="en-GB" sz="2200" dirty="0"/>
          </a:p>
          <a:p>
            <a:pPr marL="0" indent="0">
              <a:buNone/>
            </a:pPr>
            <a:endParaRPr lang="en-GB" dirty="0"/>
          </a:p>
        </p:txBody>
      </p:sp>
      <p:sp>
        <p:nvSpPr>
          <p:cNvPr id="4" name="Slide Number Placeholder 3">
            <a:extLst>
              <a:ext uri="{FF2B5EF4-FFF2-40B4-BE49-F238E27FC236}">
                <a16:creationId xmlns:a16="http://schemas.microsoft.com/office/drawing/2014/main" id="{B728D67E-DA11-45B7-BEFD-824D0D1A998D}"/>
              </a:ext>
            </a:extLst>
          </p:cNvPr>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15036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dirty="0"/>
              <a:t>Hálótervezés kritikus út kereséssel</a:t>
            </a:r>
            <a:endParaRPr lang="en-GB" dirty="0"/>
          </a:p>
        </p:txBody>
      </p:sp>
      <p:sp>
        <p:nvSpPr>
          <p:cNvPr id="3" name="Tartalom helye 2"/>
          <p:cNvSpPr>
            <a:spLocks noGrp="1"/>
          </p:cNvSpPr>
          <p:nvPr>
            <p:ph idx="1"/>
          </p:nvPr>
        </p:nvSpPr>
        <p:spPr>
          <a:xfrm>
            <a:off x="1057275" y="2133600"/>
            <a:ext cx="10447337" cy="3777622"/>
          </a:xfrm>
        </p:spPr>
        <p:txBody>
          <a:bodyPr/>
          <a:lstStyle/>
          <a:p>
            <a:pPr>
              <a:buNone/>
            </a:pPr>
            <a:r>
              <a:rPr lang="hu-HU" sz="2400" dirty="0"/>
              <a:t>A tevékenységi háló egy olyan irányított gráf, ahol az élek valamilyen tevékenységet, munkát szimbolizálnak.</a:t>
            </a:r>
          </a:p>
          <a:p>
            <a:pPr>
              <a:buNone/>
            </a:pPr>
            <a:r>
              <a:rPr lang="hu-HU" sz="2400" dirty="0"/>
              <a:t>A háló logikai rendbe állítja az elvégzendő feladatokat.</a:t>
            </a:r>
          </a:p>
          <a:p>
            <a:pPr>
              <a:buNone/>
            </a:pPr>
            <a:r>
              <a:rPr lang="hu-HU" sz="2400" dirty="0"/>
              <a:t>A tevékenységeken csak a nyilak szerinti sorrendben lehet végighaladni. Például házépítés során az alap elkészítése csak az ásás után történhet, a falazás csak az alapozás után és így tovább.</a:t>
            </a:r>
          </a:p>
          <a:p>
            <a:pPr>
              <a:buNone/>
            </a:pPr>
            <a:r>
              <a:rPr lang="hu-HU" sz="2400" dirty="0"/>
              <a:t>A hálóban a nyilak vége jelzi a tevékenységek végét, a másik vége a tevékenységek elejét.</a:t>
            </a:r>
            <a:endParaRPr lang="en-GB" sz="2400" dirty="0"/>
          </a:p>
          <a:p>
            <a:pPr>
              <a:buNone/>
            </a:pPr>
            <a:endParaRPr lang="en-US" dirty="0"/>
          </a:p>
        </p:txBody>
      </p:sp>
      <p:sp>
        <p:nvSpPr>
          <p:cNvPr id="6" name="Slide Number Placeholder 5">
            <a:extLst>
              <a:ext uri="{FF2B5EF4-FFF2-40B4-BE49-F238E27FC236}">
                <a16:creationId xmlns:a16="http://schemas.microsoft.com/office/drawing/2014/main" id="{B0F59621-9199-417E-9D9C-C2D24F2987BE}"/>
              </a:ext>
            </a:extLst>
          </p:cNvPr>
          <p:cNvSpPr>
            <a:spLocks noGrp="1"/>
          </p:cNvSpPr>
          <p:nvPr>
            <p:ph type="sldNum" sz="quarter" idx="12"/>
          </p:nvPr>
        </p:nvSpPr>
        <p:spPr/>
        <p:txBody>
          <a:bodyPr/>
          <a:lstStyle/>
          <a:p>
            <a:fld id="{D57F1E4F-1CFF-5643-939E-217C01CDF565}" type="slidenum">
              <a:rPr lang="en-US" smtClean="0"/>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8D618-AA95-4E31-9686-68B094A65A85}"/>
              </a:ext>
            </a:extLst>
          </p:cNvPr>
          <p:cNvSpPr>
            <a:spLocks noGrp="1"/>
          </p:cNvSpPr>
          <p:nvPr>
            <p:ph type="title"/>
          </p:nvPr>
        </p:nvSpPr>
        <p:spPr>
          <a:xfrm>
            <a:off x="1704975" y="624110"/>
            <a:ext cx="8915400" cy="1280890"/>
          </a:xfrm>
        </p:spPr>
        <p:txBody>
          <a:bodyPr>
            <a:normAutofit fontScale="90000"/>
          </a:bodyPr>
          <a:lstStyle/>
          <a:p>
            <a:r>
              <a:rPr lang="hu-HU" dirty="0"/>
              <a:t>Nevezetes feladattípusok irányítás nélküli gráfokban</a:t>
            </a:r>
            <a:br>
              <a:rPr lang="en-GB" dirty="0"/>
            </a:br>
            <a:endParaRPr lang="en-GB" dirty="0"/>
          </a:p>
        </p:txBody>
      </p:sp>
      <p:sp>
        <p:nvSpPr>
          <p:cNvPr id="3" name="Content Placeholder 2">
            <a:extLst>
              <a:ext uri="{FF2B5EF4-FFF2-40B4-BE49-F238E27FC236}">
                <a16:creationId xmlns:a16="http://schemas.microsoft.com/office/drawing/2014/main" id="{490C80BB-80E0-48B3-A5E2-420F5B2C441D}"/>
              </a:ext>
            </a:extLst>
          </p:cNvPr>
          <p:cNvSpPr>
            <a:spLocks noGrp="1"/>
          </p:cNvSpPr>
          <p:nvPr>
            <p:ph idx="1"/>
          </p:nvPr>
        </p:nvSpPr>
        <p:spPr>
          <a:xfrm>
            <a:off x="666751" y="1733550"/>
            <a:ext cx="10837862" cy="4500340"/>
          </a:xfrm>
        </p:spPr>
        <p:txBody>
          <a:bodyPr/>
          <a:lstStyle/>
          <a:p>
            <a:r>
              <a:rPr lang="hu-HU" sz="2200" dirty="0"/>
              <a:t>Legrövidebb út két adott csúcspont között</a:t>
            </a:r>
            <a:endParaRPr lang="hu-HU" sz="2200" u="sng" dirty="0"/>
          </a:p>
          <a:p>
            <a:pPr lvl="0"/>
            <a:r>
              <a:rPr lang="hu-HU" sz="2200" dirty="0"/>
              <a:t>Minimális kifeszítő fa: a gráf éleinek olyan összefüggő rendszere, amelyek összekötik az összes csúcsot, körmentes, és súlyaiknak összege minimális</a:t>
            </a:r>
          </a:p>
          <a:p>
            <a:pPr marL="0" lvl="0" indent="0">
              <a:buNone/>
            </a:pPr>
            <a:endParaRPr lang="en-GB" sz="2200" dirty="0"/>
          </a:p>
          <a:p>
            <a:pPr marL="0" indent="0">
              <a:buNone/>
            </a:pPr>
            <a:r>
              <a:rPr lang="hu-HU" sz="2200" dirty="0"/>
              <a:t>Néhány gyakorlati alkalmazás:</a:t>
            </a:r>
            <a:endParaRPr lang="en-GB" sz="2200" dirty="0"/>
          </a:p>
          <a:p>
            <a:pPr lvl="0"/>
            <a:r>
              <a:rPr lang="hu-HU" sz="2200" dirty="0"/>
              <a:t>Szállítóhálózatok tervezése</a:t>
            </a:r>
            <a:endParaRPr lang="en-GB" sz="2200" dirty="0"/>
          </a:p>
          <a:p>
            <a:pPr lvl="0"/>
            <a:r>
              <a:rPr lang="hu-HU" sz="2200" dirty="0"/>
              <a:t>Kommunikációs hálózatok tervezése</a:t>
            </a:r>
            <a:endParaRPr lang="en-GB" sz="2200" dirty="0"/>
          </a:p>
          <a:p>
            <a:pPr lvl="0"/>
            <a:r>
              <a:rPr lang="hu-HU" sz="2200" dirty="0"/>
              <a:t>Magasfeszültségű elektromos hálózatok tervezése</a:t>
            </a:r>
            <a:endParaRPr lang="en-GB" sz="2200" dirty="0"/>
          </a:p>
          <a:p>
            <a:pPr lvl="0"/>
            <a:r>
              <a:rPr lang="hu-HU" sz="2200" dirty="0"/>
              <a:t>Településeket összekötő csővezeték rendszer kiépítése</a:t>
            </a:r>
            <a:endParaRPr lang="en-GB" sz="2200" dirty="0"/>
          </a:p>
          <a:p>
            <a:pPr marL="0" indent="0">
              <a:buNone/>
            </a:pPr>
            <a:endParaRPr lang="en-GB" dirty="0"/>
          </a:p>
        </p:txBody>
      </p:sp>
      <p:sp>
        <p:nvSpPr>
          <p:cNvPr id="4" name="Slide Number Placeholder 3">
            <a:extLst>
              <a:ext uri="{FF2B5EF4-FFF2-40B4-BE49-F238E27FC236}">
                <a16:creationId xmlns:a16="http://schemas.microsoft.com/office/drawing/2014/main" id="{5426C153-556D-453B-9867-A9448A8AD5F7}"/>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9550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56315-122E-403C-84A9-8293CA69109D}"/>
              </a:ext>
            </a:extLst>
          </p:cNvPr>
          <p:cNvSpPr>
            <a:spLocks noGrp="1"/>
          </p:cNvSpPr>
          <p:nvPr>
            <p:ph type="title"/>
          </p:nvPr>
        </p:nvSpPr>
        <p:spPr/>
        <p:txBody>
          <a:bodyPr/>
          <a:lstStyle/>
          <a:p>
            <a:r>
              <a:rPr lang="hu-HU" dirty="0"/>
              <a:t>Tevékenységi háló</a:t>
            </a:r>
            <a:endParaRPr lang="en-GB" dirty="0"/>
          </a:p>
        </p:txBody>
      </p:sp>
      <p:sp>
        <p:nvSpPr>
          <p:cNvPr id="3" name="Content Placeholder 2">
            <a:extLst>
              <a:ext uri="{FF2B5EF4-FFF2-40B4-BE49-F238E27FC236}">
                <a16:creationId xmlns:a16="http://schemas.microsoft.com/office/drawing/2014/main" id="{6D38D8DD-8E46-4D7B-9A3F-C07BF9120821}"/>
              </a:ext>
            </a:extLst>
          </p:cNvPr>
          <p:cNvSpPr>
            <a:spLocks noGrp="1"/>
          </p:cNvSpPr>
          <p:nvPr>
            <p:ph idx="1"/>
          </p:nvPr>
        </p:nvSpPr>
        <p:spPr>
          <a:xfrm>
            <a:off x="723899" y="2133599"/>
            <a:ext cx="10868025" cy="4010025"/>
          </a:xfrm>
        </p:spPr>
        <p:txBody>
          <a:bodyPr>
            <a:normAutofit fontScale="62500" lnSpcReduction="20000"/>
          </a:bodyPr>
          <a:lstStyle/>
          <a:p>
            <a:pPr>
              <a:buNone/>
            </a:pPr>
            <a:r>
              <a:rPr lang="hu-HU" sz="3800" dirty="0"/>
              <a:t>Adott egy összetett feladat, amely egymásra épülő tevékenységekre bontható. A tevékenységeket egy irányított gráf éleiként tudjuk ábrázolni, amelyeknek súlyai az elvégzésükhöz szükséges időtartamokat jelentik napokban megadva.</a:t>
            </a:r>
          </a:p>
          <a:p>
            <a:pPr>
              <a:buNone/>
            </a:pPr>
            <a:r>
              <a:rPr lang="hu-HU" sz="3800" dirty="0"/>
              <a:t>Az egymásra épülő tevékenységeket csak a megadott sorrendben lehet elvégezni, de a „párhuzamosan futókat” lehet akár egyidőben is, több személy vagy csapat által megoldani.</a:t>
            </a:r>
            <a:endParaRPr lang="en-GB" sz="3800" dirty="0"/>
          </a:p>
          <a:p>
            <a:pPr>
              <a:buNone/>
            </a:pPr>
            <a:r>
              <a:rPr lang="hu-HU" sz="3800" dirty="0"/>
              <a:t>A csomópontok eseményeket jelentenek: kezdete azoknak a tevékenységeknek, amelyek belőle indulnak, illetve vége azoknak a tevékenységeknek, amelyek bele érkeznek. Egy csomópontból csak akkor lehet továbbindulni, ha az oda befutó tevékenységek már mind befejeződtek.</a:t>
            </a:r>
            <a:endParaRPr lang="en-GB" sz="3800" dirty="0"/>
          </a:p>
          <a:p>
            <a:endParaRPr lang="en-GB" dirty="0"/>
          </a:p>
        </p:txBody>
      </p:sp>
      <p:sp>
        <p:nvSpPr>
          <p:cNvPr id="6" name="Slide Number Placeholder 5">
            <a:extLst>
              <a:ext uri="{FF2B5EF4-FFF2-40B4-BE49-F238E27FC236}">
                <a16:creationId xmlns:a16="http://schemas.microsoft.com/office/drawing/2014/main" id="{4947D023-1446-479F-ACA7-88C3DE2851CA}"/>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1016161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D7D4F-F91E-485A-A0ED-8E4758668A96}"/>
              </a:ext>
            </a:extLst>
          </p:cNvPr>
          <p:cNvSpPr>
            <a:spLocks noGrp="1"/>
          </p:cNvSpPr>
          <p:nvPr>
            <p:ph type="title"/>
          </p:nvPr>
        </p:nvSpPr>
        <p:spPr/>
        <p:txBody>
          <a:bodyPr/>
          <a:lstStyle/>
          <a:p>
            <a:r>
              <a:rPr lang="hu-HU" dirty="0"/>
              <a:t>Kritikus út keresése</a:t>
            </a:r>
            <a:endParaRPr lang="en-GB" dirty="0"/>
          </a:p>
        </p:txBody>
      </p:sp>
      <p:sp>
        <p:nvSpPr>
          <p:cNvPr id="3" name="Content Placeholder 2">
            <a:extLst>
              <a:ext uri="{FF2B5EF4-FFF2-40B4-BE49-F238E27FC236}">
                <a16:creationId xmlns:a16="http://schemas.microsoft.com/office/drawing/2014/main" id="{C66428AC-9651-4B2F-9DF1-767C0252F539}"/>
              </a:ext>
            </a:extLst>
          </p:cNvPr>
          <p:cNvSpPr>
            <a:spLocks noGrp="1"/>
          </p:cNvSpPr>
          <p:nvPr>
            <p:ph idx="1"/>
          </p:nvPr>
        </p:nvSpPr>
        <p:spPr>
          <a:xfrm>
            <a:off x="1524000" y="2133600"/>
            <a:ext cx="9980612" cy="3777622"/>
          </a:xfrm>
        </p:spPr>
        <p:txBody>
          <a:bodyPr>
            <a:normAutofit/>
          </a:bodyPr>
          <a:lstStyle/>
          <a:p>
            <a:pPr>
              <a:lnSpc>
                <a:spcPct val="80000"/>
              </a:lnSpc>
              <a:buNone/>
            </a:pPr>
            <a:r>
              <a:rPr lang="hu-HU" sz="2800" dirty="0"/>
              <a:t>A kritikus út tevékenységeit kritikus tevékenységeknek nevezzük, mivel ezekkel várakozni nem lehet. Azokkal a tevékenységekkel viszont, amelyek nem elemei egyetlen kritikus útnak sem, várakozhatunk.</a:t>
            </a:r>
            <a:endParaRPr lang="en-GB" sz="2800" dirty="0"/>
          </a:p>
          <a:p>
            <a:pPr>
              <a:lnSpc>
                <a:spcPct val="80000"/>
              </a:lnSpc>
              <a:buNone/>
            </a:pPr>
            <a:r>
              <a:rPr lang="hu-HU" sz="2800" dirty="0"/>
              <a:t>A kritikus útban szereplő csúcsok legkorábbi és legkésőbbi értéke megegyezik. A legkésőbbi és legkorábbi értékekből lehet következtetni a tevékenységek várakozási idejére.</a:t>
            </a:r>
          </a:p>
          <a:p>
            <a:pPr>
              <a:lnSpc>
                <a:spcPct val="80000"/>
              </a:lnSpc>
              <a:buNone/>
            </a:pPr>
            <a:r>
              <a:rPr lang="hu-HU" sz="2800" dirty="0"/>
              <a:t>A kritikus út módszerét (CPM) szomszédsági mátrix segítségével fogjuk alkalmazni.</a:t>
            </a:r>
            <a:endParaRPr lang="en-GB" sz="2800" dirty="0"/>
          </a:p>
          <a:p>
            <a:pPr marL="0" indent="0">
              <a:buNone/>
            </a:pPr>
            <a:endParaRPr lang="en-GB" dirty="0"/>
          </a:p>
        </p:txBody>
      </p:sp>
      <p:sp>
        <p:nvSpPr>
          <p:cNvPr id="6" name="Slide Number Placeholder 5">
            <a:extLst>
              <a:ext uri="{FF2B5EF4-FFF2-40B4-BE49-F238E27FC236}">
                <a16:creationId xmlns:a16="http://schemas.microsoft.com/office/drawing/2014/main" id="{67284C7E-63D2-4521-AEF1-4DED2E21CD3D}"/>
              </a:ext>
            </a:extLst>
          </p:cNvPr>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2749692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4. Példa</a:t>
            </a:r>
            <a:endParaRPr lang="en-US" dirty="0"/>
          </a:p>
        </p:txBody>
      </p:sp>
      <p:sp>
        <p:nvSpPr>
          <p:cNvPr id="3" name="Tartalom helye 2"/>
          <p:cNvSpPr>
            <a:spLocks noGrp="1"/>
          </p:cNvSpPr>
          <p:nvPr>
            <p:ph idx="1"/>
          </p:nvPr>
        </p:nvSpPr>
        <p:spPr>
          <a:xfrm>
            <a:off x="1533525" y="2133600"/>
            <a:ext cx="9971087" cy="3777622"/>
          </a:xfrm>
        </p:spPr>
        <p:txBody>
          <a:bodyPr>
            <a:normAutofit/>
          </a:bodyPr>
          <a:lstStyle/>
          <a:p>
            <a:pPr>
              <a:buNone/>
            </a:pPr>
            <a:r>
              <a:rPr lang="hu-HU" sz="2400" dirty="0"/>
              <a:t>Barátai és Ön közösen lasagne vacsorához készülődnek. A teljesítendő feladatok, a hozzájuk szükséges időtartamok (percben), valamint a „megelőzési kényszerek” egy táblázatban lesznek megadva.</a:t>
            </a:r>
          </a:p>
          <a:p>
            <a:pPr>
              <a:buNone/>
            </a:pPr>
            <a:r>
              <a:rPr lang="hu-HU" sz="2400" dirty="0"/>
              <a:t>A lasagna akkor lesz kész, ha az összes tevékenységet befejezzük.</a:t>
            </a:r>
            <a:r>
              <a:rPr lang="en-US" sz="2400" dirty="0"/>
              <a:t> </a:t>
            </a:r>
            <a:r>
              <a:rPr lang="hu-HU" sz="2400" dirty="0"/>
              <a:t>A tevékenységeknek megadjuk a közvetlenül megelőző tevékenységeit, amelyeket mind be kell fejezni ahhoz, hogy az adott tevékenységet elkezdhessük</a:t>
            </a:r>
            <a:r>
              <a:rPr lang="en-US" sz="2400" dirty="0"/>
              <a:t>.</a:t>
            </a:r>
          </a:p>
          <a:p>
            <a:pPr>
              <a:buNone/>
            </a:pPr>
            <a:endParaRPr lang="en-US" dirty="0"/>
          </a:p>
          <a:p>
            <a:pPr>
              <a:buNone/>
            </a:pPr>
            <a:endParaRPr lang="hu-HU" dirty="0"/>
          </a:p>
        </p:txBody>
      </p:sp>
      <p:sp>
        <p:nvSpPr>
          <p:cNvPr id="6" name="Slide Number Placeholder 5">
            <a:extLst>
              <a:ext uri="{FF2B5EF4-FFF2-40B4-BE49-F238E27FC236}">
                <a16:creationId xmlns:a16="http://schemas.microsoft.com/office/drawing/2014/main" id="{9882C252-AFDE-4743-8B9D-01481A794842}"/>
              </a:ext>
            </a:extLst>
          </p:cNvPr>
          <p:cNvSpPr>
            <a:spLocks noGrp="1"/>
          </p:cNvSpPr>
          <p:nvPr>
            <p:ph type="sldNum" sz="quarter" idx="12"/>
          </p:nvPr>
        </p:nvSpPr>
        <p:spPr/>
        <p:txBody>
          <a:bodyPr/>
          <a:lstStyle/>
          <a:p>
            <a:fld id="{D57F1E4F-1CFF-5643-939E-217C01CDF565}" type="slidenum">
              <a:rPr lang="en-US" smtClean="0"/>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dirty="0"/>
              <a:t>Tevékenységek, közvetlen előzmények, időtartam</a:t>
            </a:r>
            <a:endParaRPr lang="en-US" dirty="0"/>
          </a:p>
        </p:txBody>
      </p:sp>
      <p:sp>
        <p:nvSpPr>
          <p:cNvPr id="3" name="Tartalom helye 2"/>
          <p:cNvSpPr>
            <a:spLocks noGrp="1"/>
          </p:cNvSpPr>
          <p:nvPr>
            <p:ph idx="1"/>
          </p:nvPr>
        </p:nvSpPr>
        <p:spPr/>
        <p:txBody>
          <a:bodyPr/>
          <a:lstStyle/>
          <a:p>
            <a:endParaRPr lang="hu-HU" dirty="0"/>
          </a:p>
          <a:p>
            <a:endParaRPr lang="hu-HU" dirty="0"/>
          </a:p>
          <a:p>
            <a:endParaRPr lang="hu-HU" dirty="0"/>
          </a:p>
        </p:txBody>
      </p:sp>
      <p:graphicFrame>
        <p:nvGraphicFramePr>
          <p:cNvPr id="6" name="Táblázat 5"/>
          <p:cNvGraphicFramePr>
            <a:graphicFrameLocks noGrp="1"/>
          </p:cNvGraphicFramePr>
          <p:nvPr/>
        </p:nvGraphicFramePr>
        <p:xfrm>
          <a:off x="2063552" y="2060848"/>
          <a:ext cx="7632848" cy="3992880"/>
        </p:xfrm>
        <a:graphic>
          <a:graphicData uri="http://schemas.openxmlformats.org/drawingml/2006/table">
            <a:tbl>
              <a:tblPr firstRow="1" bandRow="1">
                <a:tableStyleId>{5C22544A-7EE6-4342-B048-85BDC9FD1C3A}</a:tableStyleId>
              </a:tblPr>
              <a:tblGrid>
                <a:gridCol w="720080">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gridCol w="2664296">
                  <a:extLst>
                    <a:ext uri="{9D8B030D-6E8A-4147-A177-3AD203B41FA5}">
                      <a16:colId xmlns:a16="http://schemas.microsoft.com/office/drawing/2014/main" val="20002"/>
                    </a:ext>
                  </a:extLst>
                </a:gridCol>
                <a:gridCol w="1440160">
                  <a:extLst>
                    <a:ext uri="{9D8B030D-6E8A-4147-A177-3AD203B41FA5}">
                      <a16:colId xmlns:a16="http://schemas.microsoft.com/office/drawing/2014/main" val="20003"/>
                    </a:ext>
                  </a:extLst>
                </a:gridCol>
              </a:tblGrid>
              <a:tr h="257143">
                <a:tc>
                  <a:txBody>
                    <a:bodyPr/>
                    <a:lstStyle/>
                    <a:p>
                      <a:r>
                        <a:rPr lang="hu-HU" sz="1600" noProof="0" dirty="0"/>
                        <a:t>Sorsz</a:t>
                      </a:r>
                      <a:endParaRPr lang="en-US" sz="1600" noProof="0" dirty="0"/>
                    </a:p>
                  </a:txBody>
                  <a:tcPr/>
                </a:tc>
                <a:tc>
                  <a:txBody>
                    <a:bodyPr/>
                    <a:lstStyle/>
                    <a:p>
                      <a:r>
                        <a:rPr lang="hu-HU" sz="1600" noProof="0" dirty="0"/>
                        <a:t>Tevékenység leírása</a:t>
                      </a:r>
                      <a:endParaRPr lang="en-US" sz="1600" noProof="0" dirty="0"/>
                    </a:p>
                  </a:txBody>
                  <a:tcPr/>
                </a:tc>
                <a:tc>
                  <a:txBody>
                    <a:bodyPr/>
                    <a:lstStyle/>
                    <a:p>
                      <a:r>
                        <a:rPr lang="hu-HU" sz="1600" noProof="0" dirty="0"/>
                        <a:t>Közvetlen előzmények</a:t>
                      </a:r>
                      <a:endParaRPr lang="en-US" sz="1600" noProof="0" dirty="0"/>
                    </a:p>
                  </a:txBody>
                  <a:tcPr/>
                </a:tc>
                <a:tc>
                  <a:txBody>
                    <a:bodyPr/>
                    <a:lstStyle/>
                    <a:p>
                      <a:r>
                        <a:rPr lang="hu-HU" sz="1600" noProof="0" dirty="0"/>
                        <a:t>Idő</a:t>
                      </a:r>
                      <a:r>
                        <a:rPr lang="en-US" sz="1600" noProof="0" dirty="0"/>
                        <a:t> (min)</a:t>
                      </a:r>
                    </a:p>
                  </a:txBody>
                  <a:tcPr/>
                </a:tc>
                <a:extLst>
                  <a:ext uri="{0D108BD9-81ED-4DB2-BD59-A6C34878D82A}">
                    <a16:rowId xmlns:a16="http://schemas.microsoft.com/office/drawing/2014/main" val="10000"/>
                  </a:ext>
                </a:extLst>
              </a:tr>
              <a:tr h="257143">
                <a:tc>
                  <a:txBody>
                    <a:bodyPr/>
                    <a:lstStyle/>
                    <a:p>
                      <a:pPr algn="ctr"/>
                      <a:r>
                        <a:rPr lang="hu-HU" sz="1400" noProof="0" dirty="0"/>
                        <a:t>1</a:t>
                      </a:r>
                      <a:endParaRPr lang="en-US" sz="1400" noProof="0" dirty="0"/>
                    </a:p>
                  </a:txBody>
                  <a:tcPr/>
                </a:tc>
                <a:tc>
                  <a:txBody>
                    <a:bodyPr/>
                    <a:lstStyle/>
                    <a:p>
                      <a:pPr algn="l">
                        <a:lnSpc>
                          <a:spcPct val="107000"/>
                        </a:lnSpc>
                        <a:spcAft>
                          <a:spcPts val="0"/>
                        </a:spcAft>
                      </a:pPr>
                      <a:r>
                        <a:rPr lang="hu-HU" sz="1200" dirty="0">
                          <a:effectLst/>
                          <a:latin typeface="+mn-lt"/>
                          <a:ea typeface="Calibri" panose="020F0502020204030204" pitchFamily="34" charset="0"/>
                          <a:cs typeface="Times New Roman" panose="02020603050405020304" pitchFamily="18" charset="0"/>
                        </a:rPr>
                        <a:t>Vásárold meg a mozzarella sajtot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a:t>
                      </a:r>
                      <a:endParaRPr lang="en-US" sz="1400" noProof="0" dirty="0"/>
                    </a:p>
                  </a:txBody>
                  <a:tcPr/>
                </a:tc>
                <a:tc>
                  <a:txBody>
                    <a:bodyPr/>
                    <a:lstStyle/>
                    <a:p>
                      <a:pPr algn="ctr"/>
                      <a:r>
                        <a:rPr lang="en-US" sz="1400" noProof="0" dirty="0"/>
                        <a:t>30</a:t>
                      </a:r>
                    </a:p>
                  </a:txBody>
                  <a:tcPr/>
                </a:tc>
                <a:extLst>
                  <a:ext uri="{0D108BD9-81ED-4DB2-BD59-A6C34878D82A}">
                    <a16:rowId xmlns:a16="http://schemas.microsoft.com/office/drawing/2014/main" val="10001"/>
                  </a:ext>
                </a:extLst>
              </a:tr>
              <a:tr h="257143">
                <a:tc>
                  <a:txBody>
                    <a:bodyPr/>
                    <a:lstStyle/>
                    <a:p>
                      <a:pPr algn="ctr"/>
                      <a:r>
                        <a:rPr lang="hu-HU" sz="1400" noProof="0" dirty="0"/>
                        <a:t>2</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Szeleteld fel a mozzarellát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1</a:t>
                      </a:r>
                      <a:endParaRPr lang="en-US" sz="1400" noProof="0" dirty="0"/>
                    </a:p>
                  </a:txBody>
                  <a:tcPr/>
                </a:tc>
                <a:tc>
                  <a:txBody>
                    <a:bodyPr/>
                    <a:lstStyle/>
                    <a:p>
                      <a:pPr algn="ctr"/>
                      <a:r>
                        <a:rPr lang="en-US" sz="1400" noProof="0" dirty="0"/>
                        <a:t>5</a:t>
                      </a:r>
                    </a:p>
                  </a:txBody>
                  <a:tcPr/>
                </a:tc>
                <a:extLst>
                  <a:ext uri="{0D108BD9-81ED-4DB2-BD59-A6C34878D82A}">
                    <a16:rowId xmlns:a16="http://schemas.microsoft.com/office/drawing/2014/main" val="10002"/>
                  </a:ext>
                </a:extLst>
              </a:tr>
              <a:tr h="257143">
                <a:tc>
                  <a:txBody>
                    <a:bodyPr/>
                    <a:lstStyle/>
                    <a:p>
                      <a:pPr algn="ctr"/>
                      <a:r>
                        <a:rPr lang="hu-HU" sz="1400" noProof="0" dirty="0"/>
                        <a:t>3</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Verj fel 2 tojást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a:t>
                      </a:r>
                      <a:endParaRPr lang="en-US" sz="1400" noProof="0" dirty="0"/>
                    </a:p>
                  </a:txBody>
                  <a:tcPr/>
                </a:tc>
                <a:tc>
                  <a:txBody>
                    <a:bodyPr/>
                    <a:lstStyle/>
                    <a:p>
                      <a:pPr algn="ctr"/>
                      <a:r>
                        <a:rPr lang="en-US" sz="1400" noProof="0" dirty="0"/>
                        <a:t>2</a:t>
                      </a:r>
                    </a:p>
                  </a:txBody>
                  <a:tcPr/>
                </a:tc>
                <a:extLst>
                  <a:ext uri="{0D108BD9-81ED-4DB2-BD59-A6C34878D82A}">
                    <a16:rowId xmlns:a16="http://schemas.microsoft.com/office/drawing/2014/main" val="10003"/>
                  </a:ext>
                </a:extLst>
              </a:tr>
              <a:tr h="257143">
                <a:tc>
                  <a:txBody>
                    <a:bodyPr/>
                    <a:lstStyle/>
                    <a:p>
                      <a:pPr algn="ctr"/>
                      <a:r>
                        <a:rPr lang="hu-HU" sz="1400" noProof="0" dirty="0"/>
                        <a:t>4</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Keverd el a tojásokat a túróval</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3</a:t>
                      </a:r>
                      <a:endParaRPr lang="en-US" sz="1400" noProof="0" dirty="0"/>
                    </a:p>
                  </a:txBody>
                  <a:tcPr/>
                </a:tc>
                <a:tc>
                  <a:txBody>
                    <a:bodyPr/>
                    <a:lstStyle/>
                    <a:p>
                      <a:pPr algn="ctr"/>
                      <a:r>
                        <a:rPr lang="en-US" sz="1400" noProof="0" dirty="0"/>
                        <a:t>3</a:t>
                      </a:r>
                    </a:p>
                  </a:txBody>
                  <a:tcPr/>
                </a:tc>
                <a:extLst>
                  <a:ext uri="{0D108BD9-81ED-4DB2-BD59-A6C34878D82A}">
                    <a16:rowId xmlns:a16="http://schemas.microsoft.com/office/drawing/2014/main" val="10004"/>
                  </a:ext>
                </a:extLst>
              </a:tr>
              <a:tr h="257143">
                <a:tc>
                  <a:txBody>
                    <a:bodyPr/>
                    <a:lstStyle/>
                    <a:p>
                      <a:pPr algn="ctr"/>
                      <a:r>
                        <a:rPr lang="hu-HU" sz="1400" noProof="0" dirty="0"/>
                        <a:t>5</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Vágj fel hagymát és gombát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1</a:t>
                      </a:r>
                      <a:endParaRPr lang="en-US" sz="1400" noProof="0" dirty="0"/>
                    </a:p>
                  </a:txBody>
                  <a:tcPr/>
                </a:tc>
                <a:tc>
                  <a:txBody>
                    <a:bodyPr/>
                    <a:lstStyle/>
                    <a:p>
                      <a:pPr algn="ctr"/>
                      <a:r>
                        <a:rPr lang="en-US" sz="1400" noProof="0" dirty="0"/>
                        <a:t>7</a:t>
                      </a:r>
                    </a:p>
                  </a:txBody>
                  <a:tcPr/>
                </a:tc>
                <a:extLst>
                  <a:ext uri="{0D108BD9-81ED-4DB2-BD59-A6C34878D82A}">
                    <a16:rowId xmlns:a16="http://schemas.microsoft.com/office/drawing/2014/main" val="10005"/>
                  </a:ext>
                </a:extLst>
              </a:tr>
              <a:tr h="257143">
                <a:tc>
                  <a:txBody>
                    <a:bodyPr/>
                    <a:lstStyle/>
                    <a:p>
                      <a:pPr algn="ctr"/>
                      <a:r>
                        <a:rPr lang="hu-HU" sz="1400" noProof="0" dirty="0"/>
                        <a:t>6</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Főzd meg a paradicsomszószt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5</a:t>
                      </a:r>
                      <a:endParaRPr lang="en-US" sz="1400" noProof="0" dirty="0"/>
                    </a:p>
                  </a:txBody>
                  <a:tcPr/>
                </a:tc>
                <a:tc>
                  <a:txBody>
                    <a:bodyPr/>
                    <a:lstStyle/>
                    <a:p>
                      <a:pPr algn="ctr"/>
                      <a:r>
                        <a:rPr lang="en-US" sz="1400" noProof="0" dirty="0"/>
                        <a:t>25</a:t>
                      </a:r>
                    </a:p>
                  </a:txBody>
                  <a:tcPr/>
                </a:tc>
                <a:extLst>
                  <a:ext uri="{0D108BD9-81ED-4DB2-BD59-A6C34878D82A}">
                    <a16:rowId xmlns:a16="http://schemas.microsoft.com/office/drawing/2014/main" val="10006"/>
                  </a:ext>
                </a:extLst>
              </a:tr>
              <a:tr h="257143">
                <a:tc>
                  <a:txBody>
                    <a:bodyPr/>
                    <a:lstStyle/>
                    <a:p>
                      <a:pPr algn="ctr"/>
                      <a:r>
                        <a:rPr lang="hu-HU" sz="1400" noProof="0" dirty="0"/>
                        <a:t>7</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Forralj egy nagy fazék vizet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a:t>
                      </a:r>
                      <a:endParaRPr lang="en-US" sz="1400" noProof="0" dirty="0"/>
                    </a:p>
                  </a:txBody>
                  <a:tcPr/>
                </a:tc>
                <a:tc>
                  <a:txBody>
                    <a:bodyPr/>
                    <a:lstStyle/>
                    <a:p>
                      <a:pPr algn="ctr"/>
                      <a:r>
                        <a:rPr lang="en-US" sz="1400" noProof="0" dirty="0"/>
                        <a:t>15</a:t>
                      </a:r>
                    </a:p>
                  </a:txBody>
                  <a:tcPr/>
                </a:tc>
                <a:extLst>
                  <a:ext uri="{0D108BD9-81ED-4DB2-BD59-A6C34878D82A}">
                    <a16:rowId xmlns:a16="http://schemas.microsoft.com/office/drawing/2014/main" val="10007"/>
                  </a:ext>
                </a:extLst>
              </a:tr>
              <a:tr h="257143">
                <a:tc>
                  <a:txBody>
                    <a:bodyPr/>
                    <a:lstStyle/>
                    <a:p>
                      <a:pPr algn="ctr"/>
                      <a:r>
                        <a:rPr lang="hu-HU" sz="1400" noProof="0" dirty="0"/>
                        <a:t>8</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Főzd meg a lasagne tésztát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7</a:t>
                      </a:r>
                      <a:endParaRPr lang="en-US" sz="1400" noProof="0" dirty="0"/>
                    </a:p>
                  </a:txBody>
                  <a:tcPr/>
                </a:tc>
                <a:tc>
                  <a:txBody>
                    <a:bodyPr/>
                    <a:lstStyle/>
                    <a:p>
                      <a:pPr algn="ctr"/>
                      <a:r>
                        <a:rPr lang="en-US" sz="1400" noProof="0" dirty="0"/>
                        <a:t>10</a:t>
                      </a:r>
                    </a:p>
                  </a:txBody>
                  <a:tcPr/>
                </a:tc>
                <a:extLst>
                  <a:ext uri="{0D108BD9-81ED-4DB2-BD59-A6C34878D82A}">
                    <a16:rowId xmlns:a16="http://schemas.microsoft.com/office/drawing/2014/main" val="10008"/>
                  </a:ext>
                </a:extLst>
              </a:tr>
              <a:tr h="257143">
                <a:tc>
                  <a:txBody>
                    <a:bodyPr/>
                    <a:lstStyle/>
                    <a:p>
                      <a:pPr algn="ctr"/>
                      <a:r>
                        <a:rPr lang="hu-HU" sz="1400" noProof="0" dirty="0"/>
                        <a:t>9</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Csöpögtesd le a lasagne tésztát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8</a:t>
                      </a:r>
                      <a:endParaRPr lang="en-US" sz="1400" noProof="0" dirty="0"/>
                    </a:p>
                  </a:txBody>
                  <a:tcPr/>
                </a:tc>
                <a:tc>
                  <a:txBody>
                    <a:bodyPr/>
                    <a:lstStyle/>
                    <a:p>
                      <a:pPr algn="ctr"/>
                      <a:r>
                        <a:rPr lang="en-US" sz="1400" noProof="0" dirty="0"/>
                        <a:t>2</a:t>
                      </a:r>
                    </a:p>
                  </a:txBody>
                  <a:tcPr/>
                </a:tc>
                <a:extLst>
                  <a:ext uri="{0D108BD9-81ED-4DB2-BD59-A6C34878D82A}">
                    <a16:rowId xmlns:a16="http://schemas.microsoft.com/office/drawing/2014/main" val="10009"/>
                  </a:ext>
                </a:extLst>
              </a:tr>
              <a:tr h="257143">
                <a:tc>
                  <a:txBody>
                    <a:bodyPr/>
                    <a:lstStyle/>
                    <a:p>
                      <a:pPr algn="ctr"/>
                      <a:r>
                        <a:rPr lang="hu-HU" sz="1400" noProof="0" dirty="0"/>
                        <a:t>10</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Gyűjtsd össze a hozzávalókat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9</a:t>
                      </a:r>
                      <a:r>
                        <a:rPr lang="en-US" sz="1400" noProof="0" dirty="0"/>
                        <a:t>, </a:t>
                      </a:r>
                      <a:r>
                        <a:rPr lang="hu-HU" sz="1400" noProof="0" dirty="0"/>
                        <a:t>6</a:t>
                      </a:r>
                      <a:r>
                        <a:rPr lang="en-US" sz="1400" noProof="0" dirty="0"/>
                        <a:t>, </a:t>
                      </a:r>
                      <a:r>
                        <a:rPr lang="hu-HU" sz="1400" noProof="0" dirty="0"/>
                        <a:t>4</a:t>
                      </a:r>
                      <a:r>
                        <a:rPr lang="en-US" sz="1400" noProof="0" dirty="0"/>
                        <a:t>, </a:t>
                      </a:r>
                      <a:r>
                        <a:rPr lang="hu-HU" sz="1400" noProof="0" dirty="0"/>
                        <a:t>2</a:t>
                      </a:r>
                      <a:endParaRPr lang="en-US" sz="1400" noProof="0" dirty="0"/>
                    </a:p>
                  </a:txBody>
                  <a:tcPr/>
                </a:tc>
                <a:tc>
                  <a:txBody>
                    <a:bodyPr/>
                    <a:lstStyle/>
                    <a:p>
                      <a:pPr algn="ctr"/>
                      <a:r>
                        <a:rPr lang="en-US" sz="1400" noProof="0" dirty="0"/>
                        <a:t>10</a:t>
                      </a:r>
                    </a:p>
                  </a:txBody>
                  <a:tcPr/>
                </a:tc>
                <a:extLst>
                  <a:ext uri="{0D108BD9-81ED-4DB2-BD59-A6C34878D82A}">
                    <a16:rowId xmlns:a16="http://schemas.microsoft.com/office/drawing/2014/main" val="10010"/>
                  </a:ext>
                </a:extLst>
              </a:tr>
              <a:tr h="257143">
                <a:tc>
                  <a:txBody>
                    <a:bodyPr/>
                    <a:lstStyle/>
                    <a:p>
                      <a:pPr algn="ctr"/>
                      <a:r>
                        <a:rPr lang="hu-HU" sz="1400" noProof="0" dirty="0"/>
                        <a:t>11</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Melegítsd be a sütőt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8</a:t>
                      </a:r>
                      <a:endParaRPr lang="en-US" sz="1400" noProof="0" dirty="0"/>
                    </a:p>
                  </a:txBody>
                  <a:tcPr/>
                </a:tc>
                <a:tc>
                  <a:txBody>
                    <a:bodyPr/>
                    <a:lstStyle/>
                    <a:p>
                      <a:pPr algn="ctr"/>
                      <a:r>
                        <a:rPr lang="en-US" sz="1400" noProof="0" dirty="0"/>
                        <a:t>15</a:t>
                      </a:r>
                    </a:p>
                  </a:txBody>
                  <a:tcPr/>
                </a:tc>
                <a:extLst>
                  <a:ext uri="{0D108BD9-81ED-4DB2-BD59-A6C34878D82A}">
                    <a16:rowId xmlns:a16="http://schemas.microsoft.com/office/drawing/2014/main" val="10011"/>
                  </a:ext>
                </a:extLst>
              </a:tr>
              <a:tr h="257143">
                <a:tc>
                  <a:txBody>
                    <a:bodyPr/>
                    <a:lstStyle/>
                    <a:p>
                      <a:pPr algn="ctr"/>
                      <a:r>
                        <a:rPr lang="hu-HU" sz="1400" noProof="0" dirty="0"/>
                        <a:t>12</a:t>
                      </a:r>
                      <a:endParaRPr lang="en-US" sz="1400" noProof="0" dirty="0"/>
                    </a:p>
                  </a:txBody>
                  <a:tcPr/>
                </a:tc>
                <a:tc>
                  <a:txBody>
                    <a:bodyPr/>
                    <a:lstStyle/>
                    <a:p>
                      <a:pPr>
                        <a:lnSpc>
                          <a:spcPct val="107000"/>
                        </a:lnSpc>
                        <a:spcAft>
                          <a:spcPts val="800"/>
                        </a:spcAft>
                      </a:pPr>
                      <a:r>
                        <a:rPr lang="hu-HU" sz="1200" dirty="0">
                          <a:effectLst/>
                          <a:latin typeface="+mn-lt"/>
                          <a:ea typeface="Calibri" panose="020F0502020204030204" pitchFamily="34" charset="0"/>
                          <a:cs typeface="Times New Roman" panose="02020603050405020304" pitchFamily="18" charset="0"/>
                        </a:rPr>
                        <a:t>Süsd meg a lasagne tésztát</a:t>
                      </a:r>
                      <a:endParaRPr lang="en-GB" sz="1100" dirty="0">
                        <a:effectLst/>
                        <a:latin typeface="+mn-lt"/>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hu-HU" sz="1400" noProof="0" dirty="0"/>
                        <a:t>10</a:t>
                      </a:r>
                      <a:r>
                        <a:rPr lang="en-US" sz="1400" noProof="0" dirty="0"/>
                        <a:t>, </a:t>
                      </a:r>
                      <a:r>
                        <a:rPr lang="hu-HU" sz="1400" noProof="0" dirty="0"/>
                        <a:t>11</a:t>
                      </a:r>
                      <a:endParaRPr lang="en-US" sz="1400" noProof="0" dirty="0"/>
                    </a:p>
                  </a:txBody>
                  <a:tcPr/>
                </a:tc>
                <a:tc>
                  <a:txBody>
                    <a:bodyPr/>
                    <a:lstStyle/>
                    <a:p>
                      <a:pPr algn="ctr"/>
                      <a:r>
                        <a:rPr lang="en-US" sz="1400" noProof="0" dirty="0"/>
                        <a:t>30</a:t>
                      </a:r>
                    </a:p>
                  </a:txBody>
                  <a:tcPr/>
                </a:tc>
                <a:extLst>
                  <a:ext uri="{0D108BD9-81ED-4DB2-BD59-A6C34878D82A}">
                    <a16:rowId xmlns:a16="http://schemas.microsoft.com/office/drawing/2014/main" val="10012"/>
                  </a:ext>
                </a:extLst>
              </a:tr>
            </a:tbl>
          </a:graphicData>
        </a:graphic>
      </p:graphicFrame>
      <p:sp>
        <p:nvSpPr>
          <p:cNvPr id="4" name="Slide Number Placeholder 3">
            <a:extLst>
              <a:ext uri="{FF2B5EF4-FFF2-40B4-BE49-F238E27FC236}">
                <a16:creationId xmlns:a16="http://schemas.microsoft.com/office/drawing/2014/main" id="{0CDA1EC8-DCC4-4C1E-99B2-48E64BB37D28}"/>
              </a:ext>
            </a:extLst>
          </p:cNvPr>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13787298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feladat irányított gráfja (háló)</a:t>
            </a:r>
          </a:p>
        </p:txBody>
      </p:sp>
      <p:sp>
        <p:nvSpPr>
          <p:cNvPr id="3" name="Tartalom helye 2"/>
          <p:cNvSpPr>
            <a:spLocks noGrp="1"/>
          </p:cNvSpPr>
          <p:nvPr>
            <p:ph idx="1"/>
          </p:nvPr>
        </p:nvSpPr>
        <p:spPr/>
        <p:txBody>
          <a:bodyPr/>
          <a:lstStyle/>
          <a:p>
            <a:pPr>
              <a:buNone/>
            </a:pPr>
            <a:r>
              <a:rPr lang="hu-HU" sz="2200" dirty="0"/>
              <a:t>Az élek feletti számok a tevékenységek időtartamát adják meg.</a:t>
            </a:r>
            <a:endParaRPr lang="en-US" sz="2200" dirty="0"/>
          </a:p>
          <a:p>
            <a:pPr>
              <a:buNone/>
            </a:pPr>
            <a:endParaRPr lang="hu-HU" dirty="0"/>
          </a:p>
        </p:txBody>
      </p:sp>
      <p:sp>
        <p:nvSpPr>
          <p:cNvPr id="8" name="Ellipszis 7"/>
          <p:cNvSpPr/>
          <p:nvPr/>
        </p:nvSpPr>
        <p:spPr>
          <a:xfrm>
            <a:off x="3575720" y="306896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B</a:t>
            </a:r>
          </a:p>
        </p:txBody>
      </p:sp>
      <p:sp>
        <p:nvSpPr>
          <p:cNvPr id="9" name="Ellipszis 8"/>
          <p:cNvSpPr/>
          <p:nvPr/>
        </p:nvSpPr>
        <p:spPr>
          <a:xfrm>
            <a:off x="4079776"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C</a:t>
            </a:r>
          </a:p>
        </p:txBody>
      </p:sp>
      <p:sp>
        <p:nvSpPr>
          <p:cNvPr id="10" name="Ellipszis 9"/>
          <p:cNvSpPr/>
          <p:nvPr/>
        </p:nvSpPr>
        <p:spPr>
          <a:xfrm>
            <a:off x="3359696" y="5085184"/>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D</a:t>
            </a:r>
          </a:p>
        </p:txBody>
      </p:sp>
      <p:sp>
        <p:nvSpPr>
          <p:cNvPr id="11" name="Ellipszis 10"/>
          <p:cNvSpPr/>
          <p:nvPr/>
        </p:nvSpPr>
        <p:spPr>
          <a:xfrm>
            <a:off x="5447928" y="299695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E</a:t>
            </a:r>
          </a:p>
        </p:txBody>
      </p:sp>
      <p:sp>
        <p:nvSpPr>
          <p:cNvPr id="12" name="Ellipszis 11"/>
          <p:cNvSpPr/>
          <p:nvPr/>
        </p:nvSpPr>
        <p:spPr>
          <a:xfrm>
            <a:off x="5591944" y="515719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G</a:t>
            </a:r>
          </a:p>
        </p:txBody>
      </p:sp>
      <p:sp>
        <p:nvSpPr>
          <p:cNvPr id="13" name="Ellipszis 12"/>
          <p:cNvSpPr/>
          <p:nvPr/>
        </p:nvSpPr>
        <p:spPr>
          <a:xfrm>
            <a:off x="6312024"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F</a:t>
            </a:r>
          </a:p>
        </p:txBody>
      </p:sp>
      <p:sp>
        <p:nvSpPr>
          <p:cNvPr id="14" name="Ellipszis 13"/>
          <p:cNvSpPr/>
          <p:nvPr/>
        </p:nvSpPr>
        <p:spPr>
          <a:xfrm>
            <a:off x="7680176" y="414908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H</a:t>
            </a:r>
          </a:p>
        </p:txBody>
      </p:sp>
      <p:sp>
        <p:nvSpPr>
          <p:cNvPr id="15" name="Ellipszis 14"/>
          <p:cNvSpPr/>
          <p:nvPr/>
        </p:nvSpPr>
        <p:spPr>
          <a:xfrm>
            <a:off x="9048328" y="414908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I</a:t>
            </a:r>
          </a:p>
        </p:txBody>
      </p:sp>
      <p:sp>
        <p:nvSpPr>
          <p:cNvPr id="18" name="Ellipszis 17"/>
          <p:cNvSpPr/>
          <p:nvPr/>
        </p:nvSpPr>
        <p:spPr>
          <a:xfrm>
            <a:off x="2279576"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A</a:t>
            </a:r>
          </a:p>
        </p:txBody>
      </p:sp>
      <p:cxnSp>
        <p:nvCxnSpPr>
          <p:cNvPr id="20" name="Egyenes összekötő nyíllal 19"/>
          <p:cNvCxnSpPr>
            <a:stCxn id="18" idx="7"/>
            <a:endCxn id="8" idx="3"/>
          </p:cNvCxnSpPr>
          <p:nvPr/>
        </p:nvCxnSpPr>
        <p:spPr>
          <a:xfrm flipV="1">
            <a:off x="2832740" y="3499199"/>
            <a:ext cx="837888" cy="651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a:stCxn id="18" idx="6"/>
            <a:endCxn id="9" idx="2"/>
          </p:cNvCxnSpPr>
          <p:nvPr/>
        </p:nvCxnSpPr>
        <p:spPr>
          <a:xfrm>
            <a:off x="2927648" y="4329100"/>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a:stCxn id="18" idx="5"/>
            <a:endCxn id="10" idx="1"/>
          </p:cNvCxnSpPr>
          <p:nvPr/>
        </p:nvCxnSpPr>
        <p:spPr>
          <a:xfrm>
            <a:off x="2832740" y="4507311"/>
            <a:ext cx="621864" cy="651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gyenes összekötő nyíllal 25"/>
          <p:cNvCxnSpPr>
            <a:stCxn id="8" idx="6"/>
            <a:endCxn id="11" idx="2"/>
          </p:cNvCxnSpPr>
          <p:nvPr/>
        </p:nvCxnSpPr>
        <p:spPr>
          <a:xfrm flipV="1">
            <a:off x="4223792" y="3248980"/>
            <a:ext cx="122413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Egyenes összekötő nyíllal 27"/>
          <p:cNvCxnSpPr>
            <a:stCxn id="9" idx="6"/>
            <a:endCxn id="13" idx="2"/>
          </p:cNvCxnSpPr>
          <p:nvPr/>
        </p:nvCxnSpPr>
        <p:spPr>
          <a:xfrm>
            <a:off x="4727848" y="4329100"/>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gyenes összekötő nyíllal 29"/>
          <p:cNvCxnSpPr>
            <a:stCxn id="8" idx="5"/>
            <a:endCxn id="13" idx="1"/>
          </p:cNvCxnSpPr>
          <p:nvPr/>
        </p:nvCxnSpPr>
        <p:spPr>
          <a:xfrm>
            <a:off x="4128884" y="3499199"/>
            <a:ext cx="2278048" cy="651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Egyenes összekötő nyíllal 31"/>
          <p:cNvCxnSpPr>
            <a:stCxn id="10" idx="6"/>
            <a:endCxn id="12" idx="2"/>
          </p:cNvCxnSpPr>
          <p:nvPr/>
        </p:nvCxnSpPr>
        <p:spPr>
          <a:xfrm>
            <a:off x="4007768" y="5337212"/>
            <a:ext cx="158417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Egyenes összekötő nyíllal 33"/>
          <p:cNvCxnSpPr>
            <a:stCxn id="11" idx="5"/>
            <a:endCxn id="13" idx="0"/>
          </p:cNvCxnSpPr>
          <p:nvPr/>
        </p:nvCxnSpPr>
        <p:spPr>
          <a:xfrm>
            <a:off x="6001092" y="3427192"/>
            <a:ext cx="634968" cy="6498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Egyenes összekötő nyíllal 35"/>
          <p:cNvCxnSpPr>
            <a:stCxn id="12" idx="7"/>
            <a:endCxn id="13" idx="4"/>
          </p:cNvCxnSpPr>
          <p:nvPr/>
        </p:nvCxnSpPr>
        <p:spPr>
          <a:xfrm flipV="1">
            <a:off x="6145108" y="4581129"/>
            <a:ext cx="490952" cy="6498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gyenes összekötő nyíllal 37"/>
          <p:cNvCxnSpPr>
            <a:stCxn id="13" idx="6"/>
            <a:endCxn id="14" idx="2"/>
          </p:cNvCxnSpPr>
          <p:nvPr/>
        </p:nvCxnSpPr>
        <p:spPr>
          <a:xfrm>
            <a:off x="6960096" y="4329100"/>
            <a:ext cx="720080"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gyenes összekötő nyíllal 39"/>
          <p:cNvCxnSpPr>
            <a:stCxn id="12" idx="6"/>
            <a:endCxn id="14" idx="3"/>
          </p:cNvCxnSpPr>
          <p:nvPr/>
        </p:nvCxnSpPr>
        <p:spPr>
          <a:xfrm flipV="1">
            <a:off x="6240016" y="4579320"/>
            <a:ext cx="1535068" cy="8299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gyenes összekötő nyíllal 41"/>
          <p:cNvCxnSpPr>
            <a:stCxn id="14" idx="6"/>
            <a:endCxn id="15" idx="2"/>
          </p:cNvCxnSpPr>
          <p:nvPr/>
        </p:nvCxnSpPr>
        <p:spPr>
          <a:xfrm>
            <a:off x="8328248" y="440110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Szövegdoboz 42"/>
          <p:cNvSpPr txBox="1"/>
          <p:nvPr/>
        </p:nvSpPr>
        <p:spPr>
          <a:xfrm>
            <a:off x="2855640" y="3573016"/>
            <a:ext cx="504056" cy="369332"/>
          </a:xfrm>
          <a:prstGeom prst="rect">
            <a:avLst/>
          </a:prstGeom>
          <a:noFill/>
        </p:spPr>
        <p:txBody>
          <a:bodyPr wrap="square" rtlCol="0">
            <a:spAutoFit/>
          </a:bodyPr>
          <a:lstStyle/>
          <a:p>
            <a:r>
              <a:rPr lang="hu-HU" dirty="0"/>
              <a:t>30</a:t>
            </a:r>
          </a:p>
        </p:txBody>
      </p:sp>
      <p:sp>
        <p:nvSpPr>
          <p:cNvPr id="44" name="Szövegdoboz 43"/>
          <p:cNvSpPr txBox="1"/>
          <p:nvPr/>
        </p:nvSpPr>
        <p:spPr>
          <a:xfrm>
            <a:off x="3287688" y="4005064"/>
            <a:ext cx="432048" cy="369332"/>
          </a:xfrm>
          <a:prstGeom prst="rect">
            <a:avLst/>
          </a:prstGeom>
          <a:noFill/>
        </p:spPr>
        <p:txBody>
          <a:bodyPr wrap="square" rtlCol="0">
            <a:spAutoFit/>
          </a:bodyPr>
          <a:lstStyle/>
          <a:p>
            <a:r>
              <a:rPr lang="hu-HU" dirty="0"/>
              <a:t>2</a:t>
            </a:r>
          </a:p>
        </p:txBody>
      </p:sp>
      <p:sp>
        <p:nvSpPr>
          <p:cNvPr id="45" name="Szövegdoboz 44"/>
          <p:cNvSpPr txBox="1"/>
          <p:nvPr/>
        </p:nvSpPr>
        <p:spPr>
          <a:xfrm>
            <a:off x="4583832" y="2852936"/>
            <a:ext cx="504056" cy="369332"/>
          </a:xfrm>
          <a:prstGeom prst="rect">
            <a:avLst/>
          </a:prstGeom>
          <a:noFill/>
        </p:spPr>
        <p:txBody>
          <a:bodyPr wrap="square" rtlCol="0">
            <a:spAutoFit/>
          </a:bodyPr>
          <a:lstStyle/>
          <a:p>
            <a:r>
              <a:rPr lang="hu-HU" dirty="0"/>
              <a:t>7</a:t>
            </a:r>
          </a:p>
        </p:txBody>
      </p:sp>
      <p:sp>
        <p:nvSpPr>
          <p:cNvPr id="46" name="Szövegdoboz 45"/>
          <p:cNvSpPr txBox="1"/>
          <p:nvPr/>
        </p:nvSpPr>
        <p:spPr>
          <a:xfrm>
            <a:off x="2999656" y="4509120"/>
            <a:ext cx="504056" cy="369332"/>
          </a:xfrm>
          <a:prstGeom prst="rect">
            <a:avLst/>
          </a:prstGeom>
          <a:noFill/>
        </p:spPr>
        <p:txBody>
          <a:bodyPr wrap="square" rtlCol="0">
            <a:spAutoFit/>
          </a:bodyPr>
          <a:lstStyle/>
          <a:p>
            <a:r>
              <a:rPr lang="hu-HU" dirty="0"/>
              <a:t>15</a:t>
            </a:r>
          </a:p>
        </p:txBody>
      </p:sp>
      <p:sp>
        <p:nvSpPr>
          <p:cNvPr id="47" name="Szövegdoboz 46"/>
          <p:cNvSpPr txBox="1"/>
          <p:nvPr/>
        </p:nvSpPr>
        <p:spPr>
          <a:xfrm>
            <a:off x="4799856" y="3356992"/>
            <a:ext cx="504056" cy="369332"/>
          </a:xfrm>
          <a:prstGeom prst="rect">
            <a:avLst/>
          </a:prstGeom>
          <a:noFill/>
        </p:spPr>
        <p:txBody>
          <a:bodyPr wrap="square" rtlCol="0">
            <a:spAutoFit/>
          </a:bodyPr>
          <a:lstStyle/>
          <a:p>
            <a:r>
              <a:rPr lang="hu-HU" dirty="0"/>
              <a:t>5</a:t>
            </a:r>
          </a:p>
        </p:txBody>
      </p:sp>
      <p:sp>
        <p:nvSpPr>
          <p:cNvPr id="48" name="Szövegdoboz 47"/>
          <p:cNvSpPr txBox="1"/>
          <p:nvPr/>
        </p:nvSpPr>
        <p:spPr>
          <a:xfrm>
            <a:off x="4871864" y="4005064"/>
            <a:ext cx="504056" cy="369332"/>
          </a:xfrm>
          <a:prstGeom prst="rect">
            <a:avLst/>
          </a:prstGeom>
          <a:noFill/>
        </p:spPr>
        <p:txBody>
          <a:bodyPr wrap="square" rtlCol="0">
            <a:spAutoFit/>
          </a:bodyPr>
          <a:lstStyle/>
          <a:p>
            <a:r>
              <a:rPr lang="hu-HU" dirty="0"/>
              <a:t>3</a:t>
            </a:r>
          </a:p>
        </p:txBody>
      </p:sp>
      <p:sp>
        <p:nvSpPr>
          <p:cNvPr id="49" name="Szövegdoboz 48"/>
          <p:cNvSpPr txBox="1"/>
          <p:nvPr/>
        </p:nvSpPr>
        <p:spPr>
          <a:xfrm>
            <a:off x="4511824" y="5013176"/>
            <a:ext cx="504056" cy="369332"/>
          </a:xfrm>
          <a:prstGeom prst="rect">
            <a:avLst/>
          </a:prstGeom>
          <a:noFill/>
        </p:spPr>
        <p:txBody>
          <a:bodyPr wrap="square" rtlCol="0">
            <a:spAutoFit/>
          </a:bodyPr>
          <a:lstStyle/>
          <a:p>
            <a:r>
              <a:rPr lang="hu-HU" dirty="0"/>
              <a:t>10</a:t>
            </a:r>
          </a:p>
        </p:txBody>
      </p:sp>
      <p:sp>
        <p:nvSpPr>
          <p:cNvPr id="50" name="Szövegdoboz 49"/>
          <p:cNvSpPr txBox="1"/>
          <p:nvPr/>
        </p:nvSpPr>
        <p:spPr>
          <a:xfrm>
            <a:off x="6240016" y="3429000"/>
            <a:ext cx="504056" cy="369332"/>
          </a:xfrm>
          <a:prstGeom prst="rect">
            <a:avLst/>
          </a:prstGeom>
          <a:noFill/>
        </p:spPr>
        <p:txBody>
          <a:bodyPr wrap="square" rtlCol="0">
            <a:spAutoFit/>
          </a:bodyPr>
          <a:lstStyle/>
          <a:p>
            <a:r>
              <a:rPr lang="hu-HU" dirty="0"/>
              <a:t>25</a:t>
            </a:r>
          </a:p>
        </p:txBody>
      </p:sp>
      <p:sp>
        <p:nvSpPr>
          <p:cNvPr id="51" name="Szövegdoboz 50"/>
          <p:cNvSpPr txBox="1"/>
          <p:nvPr/>
        </p:nvSpPr>
        <p:spPr>
          <a:xfrm>
            <a:off x="6096000" y="4653136"/>
            <a:ext cx="504056" cy="369332"/>
          </a:xfrm>
          <a:prstGeom prst="rect">
            <a:avLst/>
          </a:prstGeom>
          <a:noFill/>
        </p:spPr>
        <p:txBody>
          <a:bodyPr wrap="square" rtlCol="0">
            <a:spAutoFit/>
          </a:bodyPr>
          <a:lstStyle/>
          <a:p>
            <a:r>
              <a:rPr lang="hu-HU" dirty="0"/>
              <a:t>2</a:t>
            </a:r>
          </a:p>
        </p:txBody>
      </p:sp>
      <p:sp>
        <p:nvSpPr>
          <p:cNvPr id="52" name="Szövegdoboz 51"/>
          <p:cNvSpPr txBox="1"/>
          <p:nvPr/>
        </p:nvSpPr>
        <p:spPr>
          <a:xfrm>
            <a:off x="7032104" y="4005064"/>
            <a:ext cx="504056" cy="369332"/>
          </a:xfrm>
          <a:prstGeom prst="rect">
            <a:avLst/>
          </a:prstGeom>
          <a:noFill/>
        </p:spPr>
        <p:txBody>
          <a:bodyPr wrap="square" rtlCol="0">
            <a:spAutoFit/>
          </a:bodyPr>
          <a:lstStyle/>
          <a:p>
            <a:r>
              <a:rPr lang="hu-HU" dirty="0"/>
              <a:t>10</a:t>
            </a:r>
          </a:p>
        </p:txBody>
      </p:sp>
      <p:sp>
        <p:nvSpPr>
          <p:cNvPr id="53" name="Szövegdoboz 52"/>
          <p:cNvSpPr txBox="1"/>
          <p:nvPr/>
        </p:nvSpPr>
        <p:spPr>
          <a:xfrm>
            <a:off x="6744072" y="4653136"/>
            <a:ext cx="504056" cy="369332"/>
          </a:xfrm>
          <a:prstGeom prst="rect">
            <a:avLst/>
          </a:prstGeom>
          <a:noFill/>
        </p:spPr>
        <p:txBody>
          <a:bodyPr wrap="square" rtlCol="0">
            <a:spAutoFit/>
          </a:bodyPr>
          <a:lstStyle/>
          <a:p>
            <a:r>
              <a:rPr lang="hu-HU" dirty="0"/>
              <a:t>15</a:t>
            </a:r>
          </a:p>
        </p:txBody>
      </p:sp>
      <p:sp>
        <p:nvSpPr>
          <p:cNvPr id="54" name="Szövegdoboz 53"/>
          <p:cNvSpPr txBox="1"/>
          <p:nvPr/>
        </p:nvSpPr>
        <p:spPr>
          <a:xfrm>
            <a:off x="8400256" y="4005064"/>
            <a:ext cx="504056" cy="369332"/>
          </a:xfrm>
          <a:prstGeom prst="rect">
            <a:avLst/>
          </a:prstGeom>
          <a:noFill/>
        </p:spPr>
        <p:txBody>
          <a:bodyPr wrap="square" rtlCol="0">
            <a:spAutoFit/>
          </a:bodyPr>
          <a:lstStyle/>
          <a:p>
            <a:r>
              <a:rPr lang="hu-HU" dirty="0"/>
              <a:t>30</a:t>
            </a:r>
          </a:p>
        </p:txBody>
      </p:sp>
      <p:sp>
        <p:nvSpPr>
          <p:cNvPr id="6" name="Slide Number Placeholder 5">
            <a:extLst>
              <a:ext uri="{FF2B5EF4-FFF2-40B4-BE49-F238E27FC236}">
                <a16:creationId xmlns:a16="http://schemas.microsoft.com/office/drawing/2014/main" id="{3321EE92-680E-4C61-A25D-D5F078CF635A}"/>
              </a:ext>
            </a:extLst>
          </p:cNvPr>
          <p:cNvSpPr>
            <a:spLocks noGrp="1"/>
          </p:cNvSpPr>
          <p:nvPr>
            <p:ph type="sldNum" sz="quarter" idx="12"/>
          </p:nvPr>
        </p:nvSpPr>
        <p:spPr/>
        <p:txBody>
          <a:bodyPr/>
          <a:lstStyle/>
          <a:p>
            <a:fld id="{D57F1E4F-1CFF-5643-939E-217C01CDF565}" type="slidenum">
              <a:rPr lang="en-US" smtClean="0"/>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sz="4000" dirty="0"/>
              <a:t>A kritikus út számításának LP modellje</a:t>
            </a:r>
            <a:endParaRPr lang="en-US" sz="4000" dirty="0"/>
          </a:p>
        </p:txBody>
      </p:sp>
      <p:sp>
        <p:nvSpPr>
          <p:cNvPr id="3" name="Tartalom helye 2"/>
          <p:cNvSpPr>
            <a:spLocks noGrp="1"/>
          </p:cNvSpPr>
          <p:nvPr>
            <p:ph idx="1"/>
          </p:nvPr>
        </p:nvSpPr>
        <p:spPr/>
        <p:txBody>
          <a:bodyPr>
            <a:normAutofit/>
          </a:bodyPr>
          <a:lstStyle/>
          <a:p>
            <a:pPr>
              <a:buNone/>
            </a:pPr>
            <a:r>
              <a:rPr lang="hu-HU" sz="2200" dirty="0"/>
              <a:t>Legyen</a:t>
            </a:r>
            <a:r>
              <a:rPr lang="en-US" sz="2200" dirty="0"/>
              <a:t> </a:t>
            </a:r>
            <a:r>
              <a:rPr lang="en-US" sz="2200" i="1" dirty="0" err="1"/>
              <a:t>x</a:t>
            </a:r>
            <a:r>
              <a:rPr lang="en-US" sz="2200" i="1" baseline="-25000" dirty="0" err="1"/>
              <a:t>k</a:t>
            </a:r>
            <a:r>
              <a:rPr lang="en-US" sz="2200" dirty="0"/>
              <a:t> = </a:t>
            </a:r>
            <a:r>
              <a:rPr lang="hu-HU" sz="2200" dirty="0"/>
              <a:t>a </a:t>
            </a:r>
            <a:r>
              <a:rPr lang="en-US" sz="2200" i="1" dirty="0"/>
              <a:t>k</a:t>
            </a:r>
            <a:r>
              <a:rPr lang="en-US" sz="2200" dirty="0"/>
              <a:t> </a:t>
            </a:r>
            <a:r>
              <a:rPr lang="hu-HU" sz="2200" dirty="0"/>
              <a:t>esemény bekövetkezésének ideje</a:t>
            </a:r>
            <a:r>
              <a:rPr lang="en-US" sz="2200" dirty="0"/>
              <a:t>.</a:t>
            </a:r>
          </a:p>
          <a:p>
            <a:pPr>
              <a:buNone/>
            </a:pPr>
            <a:endParaRPr lang="hu-HU" sz="2200" dirty="0"/>
          </a:p>
        </p:txBody>
      </p:sp>
      <p:graphicFrame>
        <p:nvGraphicFramePr>
          <p:cNvPr id="6" name="Objektum 5"/>
          <p:cNvGraphicFramePr>
            <a:graphicFrameLocks noChangeAspect="1"/>
          </p:cNvGraphicFramePr>
          <p:nvPr/>
        </p:nvGraphicFramePr>
        <p:xfrm>
          <a:off x="2063552" y="2420888"/>
          <a:ext cx="5081588" cy="3551238"/>
        </p:xfrm>
        <a:graphic>
          <a:graphicData uri="http://schemas.openxmlformats.org/presentationml/2006/ole">
            <mc:AlternateContent xmlns:mc="http://schemas.openxmlformats.org/markup-compatibility/2006">
              <mc:Choice xmlns:v="urn:schemas-microsoft-com:vml" Requires="v">
                <p:oleObj spid="_x0000_s11285" name="Equation" r:id="rId3" imgW="2616120" imgH="1828800" progId="Equation.3">
                  <p:embed/>
                </p:oleObj>
              </mc:Choice>
              <mc:Fallback>
                <p:oleObj name="Equation" r:id="rId3" imgW="2616120" imgH="1828800" progId="Equation.3">
                  <p:embed/>
                  <p:pic>
                    <p:nvPicPr>
                      <p:cNvPr id="6" name="Objektum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552" y="2420888"/>
                        <a:ext cx="5081588" cy="3551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6">
            <a:extLst>
              <a:ext uri="{FF2B5EF4-FFF2-40B4-BE49-F238E27FC236}">
                <a16:creationId xmlns:a16="http://schemas.microsoft.com/office/drawing/2014/main" id="{E86BBC0C-C455-4F9D-B5C0-FA11D95469B0}"/>
              </a:ext>
            </a:extLst>
          </p:cNvPr>
          <p:cNvSpPr>
            <a:spLocks noGrp="1"/>
          </p:cNvSpPr>
          <p:nvPr>
            <p:ph type="sldNum" sz="quarter" idx="12"/>
          </p:nvPr>
        </p:nvSpPr>
        <p:spPr/>
        <p:txBody>
          <a:bodyPr/>
          <a:lstStyle/>
          <a:p>
            <a:fld id="{D57F1E4F-1CFF-5643-939E-217C01CDF565}" type="slidenum">
              <a:rPr lang="en-US" smtClean="0"/>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 Excel/Solver segítségével:</a:t>
            </a:r>
            <a:br>
              <a:rPr lang="hu-HU" dirty="0"/>
            </a:br>
            <a:r>
              <a:rPr lang="hu-HU" dirty="0"/>
              <a:t>A kritikus út</a:t>
            </a:r>
            <a:endParaRPr lang="en-US" dirty="0"/>
          </a:p>
        </p:txBody>
      </p:sp>
      <p:sp>
        <p:nvSpPr>
          <p:cNvPr id="3" name="Tartalom helye 2"/>
          <p:cNvSpPr>
            <a:spLocks noGrp="1"/>
          </p:cNvSpPr>
          <p:nvPr>
            <p:ph idx="1"/>
          </p:nvPr>
        </p:nvSpPr>
        <p:spPr/>
        <p:txBody>
          <a:bodyPr>
            <a:normAutofit/>
          </a:bodyPr>
          <a:lstStyle/>
          <a:p>
            <a:pPr>
              <a:buNone/>
            </a:pPr>
            <a:endParaRPr lang="en-US" sz="2400" dirty="0"/>
          </a:p>
          <a:p>
            <a:pPr>
              <a:buNone/>
            </a:pPr>
            <a:r>
              <a:rPr lang="hu-HU" sz="2400" dirty="0"/>
              <a:t>A</a:t>
            </a:r>
            <a:r>
              <a:rPr lang="en-US" sz="2400" dirty="0"/>
              <a:t> </a:t>
            </a:r>
            <a:r>
              <a:rPr lang="hu-HU" sz="2400" b="1" dirty="0"/>
              <a:t>kritikus út </a:t>
            </a:r>
            <a:r>
              <a:rPr lang="hu-HU" sz="2400" dirty="0"/>
              <a:t>a tevékenységi háló leghosszabb útja</a:t>
            </a:r>
            <a:r>
              <a:rPr lang="en-US" sz="2400" dirty="0"/>
              <a:t>. </a:t>
            </a:r>
            <a:r>
              <a:rPr lang="hu-HU" sz="2400" dirty="0"/>
              <a:t>A rajta lévő tevékenységeket késlekedés nélkül, egymás után kell elvégezni ahhoz, hogy a lasagnat 102 perc alatt, azaz a lehető legrövidebb idő alatt el tudjuk készíteni.</a:t>
            </a:r>
          </a:p>
          <a:p>
            <a:pPr>
              <a:buNone/>
            </a:pPr>
            <a:endParaRPr lang="hu-HU" sz="2400" dirty="0"/>
          </a:p>
          <a:p>
            <a:pPr>
              <a:buNone/>
            </a:pPr>
            <a:r>
              <a:rPr lang="hu-HU" sz="2400" dirty="0"/>
              <a:t>A        B         E        F         H        I</a:t>
            </a:r>
          </a:p>
          <a:p>
            <a:pPr>
              <a:buNone/>
            </a:pPr>
            <a:endParaRPr lang="hu-HU" sz="2400" dirty="0"/>
          </a:p>
        </p:txBody>
      </p:sp>
      <p:cxnSp>
        <p:nvCxnSpPr>
          <p:cNvPr id="8" name="Egyenes összekötő nyíllal 7"/>
          <p:cNvCxnSpPr/>
          <p:nvPr/>
        </p:nvCxnSpPr>
        <p:spPr>
          <a:xfrm>
            <a:off x="3032423" y="4966909"/>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Egyenes összekötő nyíllal 8"/>
          <p:cNvCxnSpPr/>
          <p:nvPr/>
        </p:nvCxnSpPr>
        <p:spPr>
          <a:xfrm>
            <a:off x="4003365" y="4966909"/>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Egyenes összekötő nyíllal 9"/>
          <p:cNvCxnSpPr/>
          <p:nvPr/>
        </p:nvCxnSpPr>
        <p:spPr>
          <a:xfrm>
            <a:off x="4749949" y="4966909"/>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Egyenes összekötő nyíllal 10"/>
          <p:cNvCxnSpPr/>
          <p:nvPr/>
        </p:nvCxnSpPr>
        <p:spPr>
          <a:xfrm>
            <a:off x="5555940" y="498081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Egyenes összekötő nyíllal 11"/>
          <p:cNvCxnSpPr/>
          <p:nvPr/>
        </p:nvCxnSpPr>
        <p:spPr>
          <a:xfrm>
            <a:off x="6611305" y="4990343"/>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25A1E843-12D9-4B10-B16D-F5D12EF394A9}"/>
              </a:ext>
            </a:extLst>
          </p:cNvPr>
          <p:cNvSpPr>
            <a:spLocks noGrp="1"/>
          </p:cNvSpPr>
          <p:nvPr>
            <p:ph type="sldNum" sz="quarter" idx="12"/>
          </p:nvPr>
        </p:nvSpPr>
        <p:spPr/>
        <p:txBody>
          <a:bodyPr/>
          <a:lstStyle/>
          <a:p>
            <a:fld id="{D57F1E4F-1CFF-5643-939E-217C01CDF565}" type="slidenum">
              <a:rPr lang="en-US" smtClean="0"/>
              <a:pPr/>
              <a:t>46</a:t>
            </a:fld>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kritikus út megrajzolása</a:t>
            </a:r>
            <a:endParaRPr lang="en-US" dirty="0"/>
          </a:p>
        </p:txBody>
      </p:sp>
      <p:sp>
        <p:nvSpPr>
          <p:cNvPr id="3" name="Tartalom helye 2"/>
          <p:cNvSpPr>
            <a:spLocks noGrp="1"/>
          </p:cNvSpPr>
          <p:nvPr>
            <p:ph idx="1"/>
          </p:nvPr>
        </p:nvSpPr>
        <p:spPr>
          <a:xfrm>
            <a:off x="923925" y="2133599"/>
            <a:ext cx="10580687" cy="4257675"/>
          </a:xfrm>
        </p:spPr>
        <p:txBody>
          <a:bodyPr>
            <a:normAutofit fontScale="92500" lnSpcReduction="10000"/>
          </a:bodyPr>
          <a:lstStyle/>
          <a:p>
            <a:pPr>
              <a:buNone/>
            </a:pPr>
            <a:r>
              <a:rPr lang="hu-HU" sz="2200" dirty="0"/>
              <a:t>A vastagított nyílak mutatják a kritikus utat a hálóban</a:t>
            </a:r>
            <a:r>
              <a:rPr lang="en-US" sz="2200" dirty="0"/>
              <a:t>.</a:t>
            </a:r>
            <a:endParaRPr lang="hu-HU" sz="2200" dirty="0"/>
          </a:p>
          <a:p>
            <a:pPr>
              <a:buNone/>
            </a:pPr>
            <a:endParaRPr lang="hu-HU" sz="2200" dirty="0"/>
          </a:p>
          <a:p>
            <a:pPr>
              <a:buNone/>
            </a:pPr>
            <a:endParaRPr lang="hu-HU" sz="2200" dirty="0"/>
          </a:p>
          <a:p>
            <a:pPr>
              <a:buNone/>
            </a:pPr>
            <a:endParaRPr lang="hu-HU" sz="2200" dirty="0"/>
          </a:p>
          <a:p>
            <a:pPr>
              <a:buNone/>
            </a:pPr>
            <a:endParaRPr lang="hu-HU" sz="2200" dirty="0"/>
          </a:p>
          <a:p>
            <a:pPr>
              <a:buNone/>
            </a:pPr>
            <a:endParaRPr lang="hu-HU" sz="2200" dirty="0"/>
          </a:p>
          <a:p>
            <a:pPr>
              <a:buNone/>
            </a:pPr>
            <a:endParaRPr lang="hu-HU" sz="2200" dirty="0"/>
          </a:p>
          <a:p>
            <a:pPr>
              <a:buNone/>
            </a:pPr>
            <a:endParaRPr lang="hu-HU" sz="2200" dirty="0"/>
          </a:p>
          <a:p>
            <a:pPr>
              <a:buNone/>
            </a:pPr>
            <a:endParaRPr lang="hu-HU" sz="2200" dirty="0"/>
          </a:p>
          <a:p>
            <a:pPr>
              <a:buNone/>
            </a:pPr>
            <a:r>
              <a:rPr lang="hu-HU" sz="2200" dirty="0"/>
              <a:t>A lasagna 102 perc alatt lesz kész, ha az </a:t>
            </a:r>
            <a:r>
              <a:rPr lang="en-US" sz="2200" dirty="0"/>
              <a:t>1, 5, 6, 10, 12 </a:t>
            </a:r>
            <a:r>
              <a:rPr lang="hu-HU" sz="2200" dirty="0"/>
              <a:t>tevékenységeket egymás után szorosan, az előírt idő alatt sikerül elvégezni</a:t>
            </a:r>
            <a:r>
              <a:rPr lang="en-US" sz="2200" dirty="0"/>
              <a:t>.</a:t>
            </a:r>
          </a:p>
          <a:p>
            <a:pPr>
              <a:buNone/>
            </a:pPr>
            <a:endParaRPr lang="en-US" dirty="0"/>
          </a:p>
        </p:txBody>
      </p:sp>
      <p:sp>
        <p:nvSpPr>
          <p:cNvPr id="8" name="Ellipszis 7"/>
          <p:cNvSpPr/>
          <p:nvPr/>
        </p:nvSpPr>
        <p:spPr>
          <a:xfrm>
            <a:off x="3575720" y="306896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B</a:t>
            </a:r>
          </a:p>
        </p:txBody>
      </p:sp>
      <p:sp>
        <p:nvSpPr>
          <p:cNvPr id="9" name="Ellipszis 8"/>
          <p:cNvSpPr/>
          <p:nvPr/>
        </p:nvSpPr>
        <p:spPr>
          <a:xfrm>
            <a:off x="4079776"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C</a:t>
            </a:r>
          </a:p>
        </p:txBody>
      </p:sp>
      <p:sp>
        <p:nvSpPr>
          <p:cNvPr id="10" name="Ellipszis 9"/>
          <p:cNvSpPr/>
          <p:nvPr/>
        </p:nvSpPr>
        <p:spPr>
          <a:xfrm>
            <a:off x="3359696" y="5085184"/>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D</a:t>
            </a:r>
          </a:p>
        </p:txBody>
      </p:sp>
      <p:sp>
        <p:nvSpPr>
          <p:cNvPr id="11" name="Ellipszis 10"/>
          <p:cNvSpPr/>
          <p:nvPr/>
        </p:nvSpPr>
        <p:spPr>
          <a:xfrm>
            <a:off x="5447928" y="299695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E</a:t>
            </a:r>
          </a:p>
        </p:txBody>
      </p:sp>
      <p:sp>
        <p:nvSpPr>
          <p:cNvPr id="12" name="Ellipszis 11"/>
          <p:cNvSpPr/>
          <p:nvPr/>
        </p:nvSpPr>
        <p:spPr>
          <a:xfrm>
            <a:off x="5591944" y="515719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G</a:t>
            </a:r>
          </a:p>
        </p:txBody>
      </p:sp>
      <p:sp>
        <p:nvSpPr>
          <p:cNvPr id="13" name="Ellipszis 12"/>
          <p:cNvSpPr/>
          <p:nvPr/>
        </p:nvSpPr>
        <p:spPr>
          <a:xfrm>
            <a:off x="6312024"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F</a:t>
            </a:r>
          </a:p>
        </p:txBody>
      </p:sp>
      <p:sp>
        <p:nvSpPr>
          <p:cNvPr id="14" name="Ellipszis 13"/>
          <p:cNvSpPr/>
          <p:nvPr/>
        </p:nvSpPr>
        <p:spPr>
          <a:xfrm>
            <a:off x="7680176" y="414908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H</a:t>
            </a:r>
          </a:p>
        </p:txBody>
      </p:sp>
      <p:sp>
        <p:nvSpPr>
          <p:cNvPr id="15" name="Ellipszis 14"/>
          <p:cNvSpPr/>
          <p:nvPr/>
        </p:nvSpPr>
        <p:spPr>
          <a:xfrm>
            <a:off x="9048328" y="4149080"/>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I</a:t>
            </a:r>
          </a:p>
        </p:txBody>
      </p:sp>
      <p:sp>
        <p:nvSpPr>
          <p:cNvPr id="18" name="Ellipszis 17"/>
          <p:cNvSpPr/>
          <p:nvPr/>
        </p:nvSpPr>
        <p:spPr>
          <a:xfrm>
            <a:off x="2279576" y="4077072"/>
            <a:ext cx="64807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a:t>A</a:t>
            </a:r>
          </a:p>
        </p:txBody>
      </p:sp>
      <p:cxnSp>
        <p:nvCxnSpPr>
          <p:cNvPr id="20" name="Egyenes összekötő nyíllal 19"/>
          <p:cNvCxnSpPr>
            <a:stCxn id="18" idx="7"/>
            <a:endCxn id="8" idx="3"/>
          </p:cNvCxnSpPr>
          <p:nvPr/>
        </p:nvCxnSpPr>
        <p:spPr>
          <a:xfrm flipV="1">
            <a:off x="2832740" y="3499199"/>
            <a:ext cx="837888" cy="65169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Egyenes összekötő nyíllal 21"/>
          <p:cNvCxnSpPr>
            <a:stCxn id="18" idx="6"/>
            <a:endCxn id="9" idx="2"/>
          </p:cNvCxnSpPr>
          <p:nvPr/>
        </p:nvCxnSpPr>
        <p:spPr>
          <a:xfrm>
            <a:off x="2927648" y="4329100"/>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a:stCxn id="18" idx="5"/>
            <a:endCxn id="10" idx="1"/>
          </p:cNvCxnSpPr>
          <p:nvPr/>
        </p:nvCxnSpPr>
        <p:spPr>
          <a:xfrm>
            <a:off x="2832740" y="4507311"/>
            <a:ext cx="621864" cy="651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gyenes összekötő nyíllal 25"/>
          <p:cNvCxnSpPr>
            <a:stCxn id="8" idx="6"/>
            <a:endCxn id="11" idx="2"/>
          </p:cNvCxnSpPr>
          <p:nvPr/>
        </p:nvCxnSpPr>
        <p:spPr>
          <a:xfrm flipV="1">
            <a:off x="4223792" y="3248980"/>
            <a:ext cx="1224136" cy="72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8" name="Egyenes összekötő nyíllal 27"/>
          <p:cNvCxnSpPr>
            <a:stCxn id="9" idx="6"/>
            <a:endCxn id="13" idx="2"/>
          </p:cNvCxnSpPr>
          <p:nvPr/>
        </p:nvCxnSpPr>
        <p:spPr>
          <a:xfrm>
            <a:off x="4727848" y="4329100"/>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gyenes összekötő nyíllal 29"/>
          <p:cNvCxnSpPr>
            <a:stCxn id="8" idx="5"/>
            <a:endCxn id="13" idx="1"/>
          </p:cNvCxnSpPr>
          <p:nvPr/>
        </p:nvCxnSpPr>
        <p:spPr>
          <a:xfrm>
            <a:off x="4128884" y="3499199"/>
            <a:ext cx="2278048" cy="651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Egyenes összekötő nyíllal 31"/>
          <p:cNvCxnSpPr>
            <a:stCxn id="10" idx="6"/>
            <a:endCxn id="12" idx="2"/>
          </p:cNvCxnSpPr>
          <p:nvPr/>
        </p:nvCxnSpPr>
        <p:spPr>
          <a:xfrm>
            <a:off x="4007768" y="5337212"/>
            <a:ext cx="158417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Egyenes összekötő nyíllal 33"/>
          <p:cNvCxnSpPr>
            <a:stCxn id="11" idx="5"/>
            <a:endCxn id="13" idx="0"/>
          </p:cNvCxnSpPr>
          <p:nvPr/>
        </p:nvCxnSpPr>
        <p:spPr>
          <a:xfrm>
            <a:off x="6001092" y="3427192"/>
            <a:ext cx="634968" cy="6498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6" name="Egyenes összekötő nyíllal 35"/>
          <p:cNvCxnSpPr>
            <a:stCxn id="12" idx="7"/>
            <a:endCxn id="13" idx="4"/>
          </p:cNvCxnSpPr>
          <p:nvPr/>
        </p:nvCxnSpPr>
        <p:spPr>
          <a:xfrm flipV="1">
            <a:off x="6145108" y="4581129"/>
            <a:ext cx="490952" cy="6498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gyenes összekötő nyíllal 37"/>
          <p:cNvCxnSpPr>
            <a:stCxn id="13" idx="6"/>
            <a:endCxn id="14" idx="2"/>
          </p:cNvCxnSpPr>
          <p:nvPr/>
        </p:nvCxnSpPr>
        <p:spPr>
          <a:xfrm>
            <a:off x="6960096" y="4329100"/>
            <a:ext cx="720080" cy="72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0" name="Egyenes összekötő nyíllal 39"/>
          <p:cNvCxnSpPr>
            <a:stCxn id="12" idx="6"/>
            <a:endCxn id="14" idx="3"/>
          </p:cNvCxnSpPr>
          <p:nvPr/>
        </p:nvCxnSpPr>
        <p:spPr>
          <a:xfrm flipV="1">
            <a:off x="6240016" y="4579320"/>
            <a:ext cx="1535068" cy="8299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gyenes összekötő nyíllal 41"/>
          <p:cNvCxnSpPr>
            <a:stCxn id="14" idx="6"/>
            <a:endCxn id="15" idx="2"/>
          </p:cNvCxnSpPr>
          <p:nvPr/>
        </p:nvCxnSpPr>
        <p:spPr>
          <a:xfrm>
            <a:off x="8328248" y="4401108"/>
            <a:ext cx="72008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3" name="Szövegdoboz 42"/>
          <p:cNvSpPr txBox="1"/>
          <p:nvPr/>
        </p:nvSpPr>
        <p:spPr>
          <a:xfrm>
            <a:off x="2855640" y="3573016"/>
            <a:ext cx="504056" cy="369332"/>
          </a:xfrm>
          <a:prstGeom prst="rect">
            <a:avLst/>
          </a:prstGeom>
          <a:noFill/>
        </p:spPr>
        <p:txBody>
          <a:bodyPr wrap="square" rtlCol="0">
            <a:spAutoFit/>
          </a:bodyPr>
          <a:lstStyle/>
          <a:p>
            <a:r>
              <a:rPr lang="hu-HU" dirty="0"/>
              <a:t>30</a:t>
            </a:r>
          </a:p>
        </p:txBody>
      </p:sp>
      <p:sp>
        <p:nvSpPr>
          <p:cNvPr id="44" name="Szövegdoboz 43"/>
          <p:cNvSpPr txBox="1"/>
          <p:nvPr/>
        </p:nvSpPr>
        <p:spPr>
          <a:xfrm>
            <a:off x="3287688" y="4005064"/>
            <a:ext cx="432048" cy="369332"/>
          </a:xfrm>
          <a:prstGeom prst="rect">
            <a:avLst/>
          </a:prstGeom>
          <a:noFill/>
        </p:spPr>
        <p:txBody>
          <a:bodyPr wrap="square" rtlCol="0">
            <a:spAutoFit/>
          </a:bodyPr>
          <a:lstStyle/>
          <a:p>
            <a:r>
              <a:rPr lang="hu-HU" dirty="0"/>
              <a:t>2</a:t>
            </a:r>
          </a:p>
        </p:txBody>
      </p:sp>
      <p:sp>
        <p:nvSpPr>
          <p:cNvPr id="45" name="Szövegdoboz 44"/>
          <p:cNvSpPr txBox="1"/>
          <p:nvPr/>
        </p:nvSpPr>
        <p:spPr>
          <a:xfrm>
            <a:off x="4583832" y="2852936"/>
            <a:ext cx="504056" cy="369332"/>
          </a:xfrm>
          <a:prstGeom prst="rect">
            <a:avLst/>
          </a:prstGeom>
          <a:noFill/>
        </p:spPr>
        <p:txBody>
          <a:bodyPr wrap="square" rtlCol="0">
            <a:spAutoFit/>
          </a:bodyPr>
          <a:lstStyle/>
          <a:p>
            <a:r>
              <a:rPr lang="hu-HU" dirty="0"/>
              <a:t>7</a:t>
            </a:r>
          </a:p>
        </p:txBody>
      </p:sp>
      <p:sp>
        <p:nvSpPr>
          <p:cNvPr id="46" name="Szövegdoboz 45"/>
          <p:cNvSpPr txBox="1"/>
          <p:nvPr/>
        </p:nvSpPr>
        <p:spPr>
          <a:xfrm>
            <a:off x="2999656" y="4509120"/>
            <a:ext cx="504056" cy="369332"/>
          </a:xfrm>
          <a:prstGeom prst="rect">
            <a:avLst/>
          </a:prstGeom>
          <a:noFill/>
        </p:spPr>
        <p:txBody>
          <a:bodyPr wrap="square" rtlCol="0">
            <a:spAutoFit/>
          </a:bodyPr>
          <a:lstStyle/>
          <a:p>
            <a:r>
              <a:rPr lang="hu-HU" dirty="0"/>
              <a:t>15</a:t>
            </a:r>
          </a:p>
        </p:txBody>
      </p:sp>
      <p:sp>
        <p:nvSpPr>
          <p:cNvPr id="47" name="Szövegdoboz 46"/>
          <p:cNvSpPr txBox="1"/>
          <p:nvPr/>
        </p:nvSpPr>
        <p:spPr>
          <a:xfrm>
            <a:off x="4799856" y="3356992"/>
            <a:ext cx="504056" cy="369332"/>
          </a:xfrm>
          <a:prstGeom prst="rect">
            <a:avLst/>
          </a:prstGeom>
          <a:noFill/>
        </p:spPr>
        <p:txBody>
          <a:bodyPr wrap="square" rtlCol="0">
            <a:spAutoFit/>
          </a:bodyPr>
          <a:lstStyle/>
          <a:p>
            <a:r>
              <a:rPr lang="hu-HU" dirty="0"/>
              <a:t>5</a:t>
            </a:r>
          </a:p>
        </p:txBody>
      </p:sp>
      <p:sp>
        <p:nvSpPr>
          <p:cNvPr id="48" name="Szövegdoboz 47"/>
          <p:cNvSpPr txBox="1"/>
          <p:nvPr/>
        </p:nvSpPr>
        <p:spPr>
          <a:xfrm>
            <a:off x="4871864" y="4005064"/>
            <a:ext cx="504056" cy="369332"/>
          </a:xfrm>
          <a:prstGeom prst="rect">
            <a:avLst/>
          </a:prstGeom>
          <a:noFill/>
        </p:spPr>
        <p:txBody>
          <a:bodyPr wrap="square" rtlCol="0">
            <a:spAutoFit/>
          </a:bodyPr>
          <a:lstStyle/>
          <a:p>
            <a:r>
              <a:rPr lang="hu-HU" dirty="0"/>
              <a:t>3</a:t>
            </a:r>
          </a:p>
        </p:txBody>
      </p:sp>
      <p:sp>
        <p:nvSpPr>
          <p:cNvPr id="49" name="Szövegdoboz 48"/>
          <p:cNvSpPr txBox="1"/>
          <p:nvPr/>
        </p:nvSpPr>
        <p:spPr>
          <a:xfrm>
            <a:off x="4511824" y="5013176"/>
            <a:ext cx="504056" cy="369332"/>
          </a:xfrm>
          <a:prstGeom prst="rect">
            <a:avLst/>
          </a:prstGeom>
          <a:noFill/>
        </p:spPr>
        <p:txBody>
          <a:bodyPr wrap="square" rtlCol="0">
            <a:spAutoFit/>
          </a:bodyPr>
          <a:lstStyle/>
          <a:p>
            <a:r>
              <a:rPr lang="hu-HU" dirty="0"/>
              <a:t>10</a:t>
            </a:r>
          </a:p>
        </p:txBody>
      </p:sp>
      <p:sp>
        <p:nvSpPr>
          <p:cNvPr id="50" name="Szövegdoboz 49"/>
          <p:cNvSpPr txBox="1"/>
          <p:nvPr/>
        </p:nvSpPr>
        <p:spPr>
          <a:xfrm>
            <a:off x="6240016" y="3429000"/>
            <a:ext cx="504056" cy="369332"/>
          </a:xfrm>
          <a:prstGeom prst="rect">
            <a:avLst/>
          </a:prstGeom>
          <a:noFill/>
        </p:spPr>
        <p:txBody>
          <a:bodyPr wrap="square" rtlCol="0">
            <a:spAutoFit/>
          </a:bodyPr>
          <a:lstStyle/>
          <a:p>
            <a:r>
              <a:rPr lang="hu-HU" dirty="0"/>
              <a:t>25</a:t>
            </a:r>
          </a:p>
        </p:txBody>
      </p:sp>
      <p:sp>
        <p:nvSpPr>
          <p:cNvPr id="51" name="Szövegdoboz 50"/>
          <p:cNvSpPr txBox="1"/>
          <p:nvPr/>
        </p:nvSpPr>
        <p:spPr>
          <a:xfrm>
            <a:off x="6096000" y="4653136"/>
            <a:ext cx="504056" cy="369332"/>
          </a:xfrm>
          <a:prstGeom prst="rect">
            <a:avLst/>
          </a:prstGeom>
          <a:noFill/>
        </p:spPr>
        <p:txBody>
          <a:bodyPr wrap="square" rtlCol="0">
            <a:spAutoFit/>
          </a:bodyPr>
          <a:lstStyle/>
          <a:p>
            <a:r>
              <a:rPr lang="hu-HU" dirty="0"/>
              <a:t>2</a:t>
            </a:r>
          </a:p>
        </p:txBody>
      </p:sp>
      <p:sp>
        <p:nvSpPr>
          <p:cNvPr id="52" name="Szövegdoboz 51"/>
          <p:cNvSpPr txBox="1"/>
          <p:nvPr/>
        </p:nvSpPr>
        <p:spPr>
          <a:xfrm>
            <a:off x="7032104" y="4005064"/>
            <a:ext cx="504056" cy="369332"/>
          </a:xfrm>
          <a:prstGeom prst="rect">
            <a:avLst/>
          </a:prstGeom>
          <a:noFill/>
        </p:spPr>
        <p:txBody>
          <a:bodyPr wrap="square" rtlCol="0">
            <a:spAutoFit/>
          </a:bodyPr>
          <a:lstStyle/>
          <a:p>
            <a:r>
              <a:rPr lang="hu-HU" dirty="0"/>
              <a:t>10</a:t>
            </a:r>
          </a:p>
        </p:txBody>
      </p:sp>
      <p:sp>
        <p:nvSpPr>
          <p:cNvPr id="53" name="Szövegdoboz 52"/>
          <p:cNvSpPr txBox="1"/>
          <p:nvPr/>
        </p:nvSpPr>
        <p:spPr>
          <a:xfrm>
            <a:off x="6744072" y="4653136"/>
            <a:ext cx="504056" cy="369332"/>
          </a:xfrm>
          <a:prstGeom prst="rect">
            <a:avLst/>
          </a:prstGeom>
          <a:noFill/>
        </p:spPr>
        <p:txBody>
          <a:bodyPr wrap="square" rtlCol="0">
            <a:spAutoFit/>
          </a:bodyPr>
          <a:lstStyle/>
          <a:p>
            <a:r>
              <a:rPr lang="hu-HU" dirty="0"/>
              <a:t>15</a:t>
            </a:r>
          </a:p>
        </p:txBody>
      </p:sp>
      <p:sp>
        <p:nvSpPr>
          <p:cNvPr id="54" name="Szövegdoboz 53"/>
          <p:cNvSpPr txBox="1"/>
          <p:nvPr/>
        </p:nvSpPr>
        <p:spPr>
          <a:xfrm>
            <a:off x="8400256" y="4005064"/>
            <a:ext cx="504056" cy="369332"/>
          </a:xfrm>
          <a:prstGeom prst="rect">
            <a:avLst/>
          </a:prstGeom>
          <a:noFill/>
        </p:spPr>
        <p:txBody>
          <a:bodyPr wrap="square" rtlCol="0">
            <a:spAutoFit/>
          </a:bodyPr>
          <a:lstStyle/>
          <a:p>
            <a:r>
              <a:rPr lang="hu-HU" dirty="0"/>
              <a:t>30</a:t>
            </a:r>
          </a:p>
        </p:txBody>
      </p:sp>
      <p:sp>
        <p:nvSpPr>
          <p:cNvPr id="6" name="Slide Number Placeholder 5">
            <a:extLst>
              <a:ext uri="{FF2B5EF4-FFF2-40B4-BE49-F238E27FC236}">
                <a16:creationId xmlns:a16="http://schemas.microsoft.com/office/drawing/2014/main" id="{F5E1500B-B3C4-4F1C-B623-1BA32832B884}"/>
              </a:ext>
            </a:extLst>
          </p:cNvPr>
          <p:cNvSpPr>
            <a:spLocks noGrp="1"/>
          </p:cNvSpPr>
          <p:nvPr>
            <p:ph type="sldNum" sz="quarter" idx="12"/>
          </p:nvPr>
        </p:nvSpPr>
        <p:spPr/>
        <p:txBody>
          <a:bodyPr/>
          <a:lstStyle/>
          <a:p>
            <a:fld id="{D57F1E4F-1CFF-5643-939E-217C01CDF565}" type="slidenum">
              <a:rPr lang="en-US" smtClean="0"/>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Megjegyzések</a:t>
            </a:r>
          </a:p>
        </p:txBody>
      </p:sp>
      <p:sp>
        <p:nvSpPr>
          <p:cNvPr id="3" name="Tartalom helye 2"/>
          <p:cNvSpPr>
            <a:spLocks noGrp="1"/>
          </p:cNvSpPr>
          <p:nvPr>
            <p:ph idx="1"/>
          </p:nvPr>
        </p:nvSpPr>
        <p:spPr>
          <a:xfrm>
            <a:off x="531812" y="1409700"/>
            <a:ext cx="11047412" cy="3777622"/>
          </a:xfrm>
        </p:spPr>
        <p:txBody>
          <a:bodyPr>
            <a:noAutofit/>
          </a:bodyPr>
          <a:lstStyle/>
          <a:p>
            <a:pPr>
              <a:buNone/>
            </a:pPr>
            <a:r>
              <a:rPr lang="hu-HU" sz="2400" dirty="0"/>
              <a:t>Vannak olyan projektek, ahol szükség van </a:t>
            </a:r>
            <a:r>
              <a:rPr lang="hu-HU" sz="2400" b="1" dirty="0"/>
              <a:t>fiktív tevékenységek </a:t>
            </a:r>
            <a:r>
              <a:rPr lang="hu-HU" sz="2400" dirty="0"/>
              <a:t>bevezetésére. Erre akkor kerül so, amikor két esemény közül az egyik időben mindenképpen meg kell előzzön a másikat.</a:t>
            </a:r>
            <a:r>
              <a:rPr lang="en-US" sz="2400" dirty="0"/>
              <a:t> </a:t>
            </a:r>
            <a:r>
              <a:rPr lang="hu-HU" sz="2400" dirty="0"/>
              <a:t>Ilyenkor szaggatott vonallal megrajzoljuk a megelőzési kapcsolatot és a „tevékenységnek” 0 időtartamot adunk, majd úgy kezeljük a további számításokban mint bármelyik másik tevékenységet.</a:t>
            </a:r>
          </a:p>
          <a:p>
            <a:pPr>
              <a:buNone/>
            </a:pPr>
            <a:r>
              <a:rPr lang="hu-HU" sz="2400" dirty="0"/>
              <a:t>Ha a tevékenységek elvégzéséhez szükséges időtartam nem fix érték, akkor a</a:t>
            </a:r>
            <a:r>
              <a:rPr lang="en-US" sz="2400" dirty="0"/>
              <a:t> Program Evaluation and Review technique (PERT) </a:t>
            </a:r>
            <a:r>
              <a:rPr lang="hu-HU" sz="2400" dirty="0"/>
              <a:t>módszert alkalmazzuk, hogy kiszámoljuk annak a valószínűségét, hogy egy adott időpont előtt be lehessen fejezni az adott projektet</a:t>
            </a:r>
            <a:r>
              <a:rPr lang="en-US" sz="2400" dirty="0"/>
              <a:t>.</a:t>
            </a:r>
          </a:p>
        </p:txBody>
      </p:sp>
      <p:sp>
        <p:nvSpPr>
          <p:cNvPr id="6" name="Slide Number Placeholder 5">
            <a:extLst>
              <a:ext uri="{FF2B5EF4-FFF2-40B4-BE49-F238E27FC236}">
                <a16:creationId xmlns:a16="http://schemas.microsoft.com/office/drawing/2014/main" id="{60406488-1D1A-4B2C-B292-2010C1EA6796}"/>
              </a:ext>
            </a:extLst>
          </p:cNvPr>
          <p:cNvSpPr>
            <a:spLocks noGrp="1"/>
          </p:cNvSpPr>
          <p:nvPr>
            <p:ph type="sldNum" sz="quarter" idx="12"/>
          </p:nvPr>
        </p:nvSpPr>
        <p:spPr/>
        <p:txBody>
          <a:bodyPr/>
          <a:lstStyle/>
          <a:p>
            <a:fld id="{D57F1E4F-1CFF-5643-939E-217C01CDF565}" type="slidenum">
              <a:rPr lang="en-US" smtClean="0"/>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Maximális folyam</a:t>
            </a:r>
            <a:endParaRPr lang="en-US" dirty="0"/>
          </a:p>
        </p:txBody>
      </p:sp>
      <p:sp>
        <p:nvSpPr>
          <p:cNvPr id="3" name="Tartalom helye 2"/>
          <p:cNvSpPr>
            <a:spLocks noGrp="1"/>
          </p:cNvSpPr>
          <p:nvPr>
            <p:ph idx="1"/>
          </p:nvPr>
        </p:nvSpPr>
        <p:spPr>
          <a:xfrm>
            <a:off x="857251" y="2133600"/>
            <a:ext cx="10647362" cy="3777622"/>
          </a:xfrm>
        </p:spPr>
        <p:txBody>
          <a:bodyPr>
            <a:normAutofit fontScale="92500" lnSpcReduction="10000"/>
          </a:bodyPr>
          <a:lstStyle/>
          <a:p>
            <a:pPr marL="180975" indent="-180975">
              <a:buNone/>
            </a:pPr>
            <a:r>
              <a:rPr lang="hu-HU" sz="2600" dirty="0"/>
              <a:t>Sok feladat modellezhető olyan irányított gráffal, ahol az élek áramlási irányokat jelentenek adott továbbítási kapacitások mellett.</a:t>
            </a:r>
            <a:endParaRPr lang="en-US" sz="2600" dirty="0"/>
          </a:p>
          <a:p>
            <a:pPr marL="180975" indent="-180975">
              <a:buNone/>
            </a:pPr>
            <a:r>
              <a:rPr lang="hu-HU" sz="2600" dirty="0"/>
              <a:t>Ilyen esetekben a fő kérdés, hogy a hálózat kezdőpontja (forrás), illetve a végpontja (nyelő) között időegység alatt legfeljebb mekkora mennyiség továbbítható</a:t>
            </a:r>
            <a:r>
              <a:rPr lang="en-US" sz="2600" dirty="0"/>
              <a:t>.</a:t>
            </a:r>
          </a:p>
          <a:p>
            <a:pPr marL="180975" indent="-180975">
              <a:buNone/>
            </a:pPr>
            <a:r>
              <a:rPr lang="hu-HU" sz="2600" dirty="0"/>
              <a:t>Sok professzionális algoritmus létezik ilyen maximális folyam probléma megoldására</a:t>
            </a:r>
            <a:r>
              <a:rPr lang="en-US" sz="2600" dirty="0"/>
              <a:t>.  </a:t>
            </a:r>
            <a:r>
              <a:rPr lang="hu-HU" sz="2600" dirty="0"/>
              <a:t>Ilyen például a </a:t>
            </a:r>
            <a:r>
              <a:rPr lang="en-US" sz="2600" dirty="0"/>
              <a:t>Ford- Fulkerson </a:t>
            </a:r>
            <a:r>
              <a:rPr lang="hu-HU" sz="2600" dirty="0"/>
              <a:t>módszer</a:t>
            </a:r>
            <a:r>
              <a:rPr lang="en-US" sz="2600" dirty="0"/>
              <a:t>.</a:t>
            </a:r>
          </a:p>
          <a:p>
            <a:pPr marL="180975" indent="-180975">
              <a:buNone/>
            </a:pPr>
            <a:r>
              <a:rPr lang="hu-HU" sz="2600" dirty="0"/>
              <a:t>A most következő feladat megoldására most a szállítási szimplex módszer egy speciális esetét, a hálózati szimplex módszert alkalmazzuk</a:t>
            </a:r>
            <a:r>
              <a:rPr lang="en-US" sz="2600" dirty="0"/>
              <a:t>.</a:t>
            </a:r>
          </a:p>
          <a:p>
            <a:pPr marL="0" indent="0">
              <a:buNone/>
            </a:pPr>
            <a:endParaRPr lang="hu-HU" dirty="0"/>
          </a:p>
        </p:txBody>
      </p:sp>
      <p:sp>
        <p:nvSpPr>
          <p:cNvPr id="6" name="Slide Number Placeholder 5">
            <a:extLst>
              <a:ext uri="{FF2B5EF4-FFF2-40B4-BE49-F238E27FC236}">
                <a16:creationId xmlns:a16="http://schemas.microsoft.com/office/drawing/2014/main" id="{2F30FC23-B358-4492-8A98-A25A8B4D9306}"/>
              </a:ext>
            </a:extLst>
          </p:cNvPr>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3722115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C77D-69F0-4F84-8BB6-91CECF323F6D}"/>
              </a:ext>
            </a:extLst>
          </p:cNvPr>
          <p:cNvSpPr>
            <a:spLocks noGrp="1"/>
          </p:cNvSpPr>
          <p:nvPr>
            <p:ph type="title"/>
          </p:nvPr>
        </p:nvSpPr>
        <p:spPr>
          <a:xfrm>
            <a:off x="1933575" y="624110"/>
            <a:ext cx="9571037" cy="1280890"/>
          </a:xfrm>
        </p:spPr>
        <p:txBody>
          <a:bodyPr>
            <a:normAutofit fontScale="90000"/>
          </a:bodyPr>
          <a:lstStyle/>
          <a:p>
            <a:r>
              <a:rPr lang="hu-HU" b="1" dirty="0"/>
              <a:t>Legrövidebb út keresése két csomópont között Dijkstra címkéző algoritmusával</a:t>
            </a:r>
            <a:br>
              <a:rPr lang="en-GB" dirty="0"/>
            </a:br>
            <a:endParaRPr lang="en-GB" dirty="0"/>
          </a:p>
        </p:txBody>
      </p:sp>
      <p:sp>
        <p:nvSpPr>
          <p:cNvPr id="3" name="Content Placeholder 2">
            <a:extLst>
              <a:ext uri="{FF2B5EF4-FFF2-40B4-BE49-F238E27FC236}">
                <a16:creationId xmlns:a16="http://schemas.microsoft.com/office/drawing/2014/main" id="{55C6C325-A0B6-4561-956E-3CA26B624C32}"/>
              </a:ext>
            </a:extLst>
          </p:cNvPr>
          <p:cNvSpPr>
            <a:spLocks noGrp="1"/>
          </p:cNvSpPr>
          <p:nvPr>
            <p:ph idx="1"/>
          </p:nvPr>
        </p:nvSpPr>
        <p:spPr>
          <a:xfrm>
            <a:off x="762000" y="2133600"/>
            <a:ext cx="10742612" cy="4100290"/>
          </a:xfrm>
        </p:spPr>
        <p:txBody>
          <a:bodyPr/>
          <a:lstStyle/>
          <a:p>
            <a:pPr marL="0" indent="0">
              <a:buNone/>
            </a:pPr>
            <a:r>
              <a:rPr lang="hu-HU" sz="2200" dirty="0"/>
              <a:t>Kiindulva az egyik végpontból, lépésenként minden csúcspontot ellátunk először egy ideiglenes, majd egy végleges címkével, amelyek az aktuális csúcspontnak a kezdő csúcsponttól vett távolságát, illetve a legrövidebb távolságát fogja jelenteni, minden lehetséges útvonalon keresztül.</a:t>
            </a:r>
            <a:endParaRPr lang="en-GB" sz="2200" dirty="0"/>
          </a:p>
          <a:p>
            <a:pPr marL="0" indent="0">
              <a:buNone/>
            </a:pPr>
            <a:r>
              <a:rPr lang="hu-HU" sz="2200" dirty="0"/>
              <a:t>Először a kezdőpont kap egy 0 értékű ideiglenes címkét, amelyet rögtön bekeretezünk, így jelölve végleges voltát. Tehát a kezdőpont önmagától 0 távolságra van.</a:t>
            </a:r>
            <a:endParaRPr lang="en-GB" sz="2200" dirty="0"/>
          </a:p>
          <a:p>
            <a:pPr marL="0" indent="0">
              <a:buNone/>
            </a:pPr>
            <a:r>
              <a:rPr lang="hu-HU" sz="2200" dirty="0"/>
              <a:t>Utána a kezdőpont szomszédai kapnak ideiglenes címkét, mindegyik olyan értékkel, amely a közte és a kezdőpont közötti él súlyát(távolságát) jelöli. Az ideiglenes címkék közül a legkisebbet (ha több van akkor az egyik legkisebbet) véglegesítjük.</a:t>
            </a:r>
            <a:endParaRPr lang="en-GB" sz="2200" dirty="0"/>
          </a:p>
          <a:p>
            <a:endParaRPr lang="en-GB" dirty="0"/>
          </a:p>
        </p:txBody>
      </p:sp>
      <p:sp>
        <p:nvSpPr>
          <p:cNvPr id="4" name="Slide Number Placeholder 3">
            <a:extLst>
              <a:ext uri="{FF2B5EF4-FFF2-40B4-BE49-F238E27FC236}">
                <a16:creationId xmlns:a16="http://schemas.microsoft.com/office/drawing/2014/main" id="{3BDDD946-AF5B-4B3F-8F0A-255470C56DA1}"/>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404578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5. Példa</a:t>
            </a:r>
            <a:endParaRPr lang="en-US" dirty="0"/>
          </a:p>
        </p:txBody>
      </p:sp>
      <p:sp>
        <p:nvSpPr>
          <p:cNvPr id="3" name="Tartalom helye 2"/>
          <p:cNvSpPr>
            <a:spLocks noGrp="1"/>
          </p:cNvSpPr>
          <p:nvPr>
            <p:ph idx="1"/>
          </p:nvPr>
        </p:nvSpPr>
        <p:spPr>
          <a:xfrm>
            <a:off x="619125" y="2133600"/>
            <a:ext cx="10885487" cy="3777622"/>
          </a:xfrm>
        </p:spPr>
        <p:txBody>
          <a:bodyPr>
            <a:noAutofit/>
          </a:bodyPr>
          <a:lstStyle/>
          <a:p>
            <a:pPr>
              <a:buNone/>
            </a:pPr>
            <a:r>
              <a:rPr lang="hu-HU" sz="2200" dirty="0"/>
              <a:t>Egy olajipari társaság a lehető legnagyobb olajmennyiséget szeretné továbbítani (óránként) az S csomóponttól a T csomóponthoz. Útközben az olajnak át kell haladni az A, B, C, D állomásokon, vagy azok egy részén.</a:t>
            </a:r>
          </a:p>
          <a:p>
            <a:pPr>
              <a:buNone/>
            </a:pPr>
            <a:r>
              <a:rPr lang="hu-HU" sz="2200" dirty="0"/>
              <a:t>A különféle élek különböző csővezetékeket képviselnek, különböző átmérőkkel. Az egyes éleken keresztül pumpálható maximális óolaj mennyiség (millió hordóban óránként) a következő hálózatban adott. </a:t>
            </a:r>
          </a:p>
          <a:p>
            <a:pPr>
              <a:buNone/>
            </a:pPr>
            <a:r>
              <a:rPr lang="hu-HU" sz="2200" dirty="0"/>
              <a:t>Összeállítunk egy LP modellt annak meghatározására, hogy legfeljebb mekkora mennyiséget tudunk óránként S-ből T-be továbbítani.</a:t>
            </a:r>
          </a:p>
        </p:txBody>
      </p:sp>
      <p:sp>
        <p:nvSpPr>
          <p:cNvPr id="6" name="Slide Number Placeholder 5">
            <a:extLst>
              <a:ext uri="{FF2B5EF4-FFF2-40B4-BE49-F238E27FC236}">
                <a16:creationId xmlns:a16="http://schemas.microsoft.com/office/drawing/2014/main" id="{9AFD7170-E2D0-419C-8D83-93938E5A05DD}"/>
              </a:ext>
            </a:extLst>
          </p:cNvPr>
          <p:cNvSpPr>
            <a:spLocks noGrp="1"/>
          </p:cNvSpPr>
          <p:nvPr>
            <p:ph type="sldNum" sz="quarter" idx="12"/>
          </p:nvPr>
        </p:nvSpPr>
        <p:spPr/>
        <p:txBody>
          <a:bodyPr/>
          <a:lstStyle/>
          <a:p>
            <a:fld id="{D57F1E4F-1CFF-5643-939E-217C01CDF565}" type="slidenum">
              <a:rPr lang="en-US" smtClean="0"/>
              <a:pPr/>
              <a:t>50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Hálózati gráf</a:t>
            </a:r>
            <a:endParaRPr lang="en-US" dirty="0"/>
          </a:p>
        </p:txBody>
      </p:sp>
      <p:sp>
        <p:nvSpPr>
          <p:cNvPr id="3" name="Tartalom helye 2"/>
          <p:cNvSpPr>
            <a:spLocks noGrp="1"/>
          </p:cNvSpPr>
          <p:nvPr>
            <p:ph idx="1"/>
          </p:nvPr>
        </p:nvSpPr>
        <p:spPr/>
        <p:txBody>
          <a:bodyPr>
            <a:normAutofit/>
          </a:bodyPr>
          <a:lstStyle/>
          <a:p>
            <a:pPr>
              <a:buNone/>
            </a:pPr>
            <a:r>
              <a:rPr lang="hu-HU" sz="2400" dirty="0"/>
              <a:t>Be kell vzetni egy  pótlólagos élt </a:t>
            </a:r>
            <a:r>
              <a:rPr lang="en-US" sz="2400" dirty="0"/>
              <a:t>T</a:t>
            </a:r>
            <a:r>
              <a:rPr lang="hu-HU" sz="2400" dirty="0"/>
              <a:t>-ből</a:t>
            </a:r>
            <a:r>
              <a:rPr lang="en-US" sz="2400" dirty="0"/>
              <a:t> S</a:t>
            </a:r>
            <a:r>
              <a:rPr lang="hu-HU" sz="2400" dirty="0"/>
              <a:t>-be</a:t>
            </a:r>
            <a:r>
              <a:rPr lang="en-US" sz="2400" dirty="0"/>
              <a:t>, </a:t>
            </a:r>
            <a:r>
              <a:rPr lang="hu-HU" sz="2400" dirty="0"/>
              <a:t>amely biztosítni fogja az áramlási egyensúlyt a rendszerben</a:t>
            </a:r>
            <a:r>
              <a:rPr lang="en-US" sz="2400" dirty="0"/>
              <a:t>.</a:t>
            </a:r>
          </a:p>
        </p:txBody>
      </p:sp>
      <p:sp>
        <p:nvSpPr>
          <p:cNvPr id="7" name="Ellipszis 6"/>
          <p:cNvSpPr/>
          <p:nvPr/>
        </p:nvSpPr>
        <p:spPr>
          <a:xfrm>
            <a:off x="4223792" y="450912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B</a:t>
            </a:r>
          </a:p>
        </p:txBody>
      </p:sp>
      <p:sp>
        <p:nvSpPr>
          <p:cNvPr id="8" name="Ellipszis 7"/>
          <p:cNvSpPr/>
          <p:nvPr/>
        </p:nvSpPr>
        <p:spPr>
          <a:xfrm>
            <a:off x="6096000" y="4725144"/>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D</a:t>
            </a:r>
          </a:p>
        </p:txBody>
      </p:sp>
      <p:sp>
        <p:nvSpPr>
          <p:cNvPr id="9" name="Ellipszis 8"/>
          <p:cNvSpPr/>
          <p:nvPr/>
        </p:nvSpPr>
        <p:spPr>
          <a:xfrm>
            <a:off x="3863752" y="3284984"/>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A</a:t>
            </a:r>
          </a:p>
        </p:txBody>
      </p:sp>
      <p:sp>
        <p:nvSpPr>
          <p:cNvPr id="10" name="Ellipszis 9"/>
          <p:cNvSpPr/>
          <p:nvPr/>
        </p:nvSpPr>
        <p:spPr>
          <a:xfrm>
            <a:off x="5519936" y="314096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C</a:t>
            </a:r>
          </a:p>
        </p:txBody>
      </p:sp>
      <p:sp>
        <p:nvSpPr>
          <p:cNvPr id="11" name="Ellipszis 10"/>
          <p:cNvSpPr/>
          <p:nvPr/>
        </p:nvSpPr>
        <p:spPr>
          <a:xfrm>
            <a:off x="8328248" y="53012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cxnSp>
        <p:nvCxnSpPr>
          <p:cNvPr id="14" name="Egyenes összekötő nyíllal 13"/>
          <p:cNvCxnSpPr>
            <a:endCxn id="9" idx="3"/>
          </p:cNvCxnSpPr>
          <p:nvPr/>
        </p:nvCxnSpPr>
        <p:spPr>
          <a:xfrm flipV="1">
            <a:off x="2603612" y="3653760"/>
            <a:ext cx="1323412" cy="1647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a:stCxn id="9" idx="6"/>
            <a:endCxn id="10" idx="2"/>
          </p:cNvCxnSpPr>
          <p:nvPr/>
        </p:nvCxnSpPr>
        <p:spPr>
          <a:xfrm flipV="1">
            <a:off x="4295800" y="3356992"/>
            <a:ext cx="1224136"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a:stCxn id="9" idx="5"/>
            <a:endCxn id="7" idx="0"/>
          </p:cNvCxnSpPr>
          <p:nvPr/>
        </p:nvCxnSpPr>
        <p:spPr>
          <a:xfrm>
            <a:off x="4232528" y="3653760"/>
            <a:ext cx="207288" cy="8553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a:stCxn id="10" idx="4"/>
            <a:endCxn id="7" idx="7"/>
          </p:cNvCxnSpPr>
          <p:nvPr/>
        </p:nvCxnSpPr>
        <p:spPr>
          <a:xfrm flipH="1">
            <a:off x="4592568" y="3573016"/>
            <a:ext cx="1143392" cy="9993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a:stCxn id="7" idx="5"/>
            <a:endCxn id="8" idx="2"/>
          </p:cNvCxnSpPr>
          <p:nvPr/>
        </p:nvCxnSpPr>
        <p:spPr>
          <a:xfrm>
            <a:off x="4592568" y="4877896"/>
            <a:ext cx="1503432" cy="632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gyenes összekötő nyíllal 25"/>
          <p:cNvCxnSpPr>
            <a:stCxn id="10" idx="6"/>
            <a:endCxn id="11" idx="1"/>
          </p:cNvCxnSpPr>
          <p:nvPr/>
        </p:nvCxnSpPr>
        <p:spPr>
          <a:xfrm>
            <a:off x="5951984" y="3356992"/>
            <a:ext cx="2439536" cy="2007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gyenes összekötő nyíllal 29"/>
          <p:cNvCxnSpPr>
            <a:stCxn id="8" idx="5"/>
            <a:endCxn id="11" idx="2"/>
          </p:cNvCxnSpPr>
          <p:nvPr/>
        </p:nvCxnSpPr>
        <p:spPr>
          <a:xfrm>
            <a:off x="6464776" y="5093920"/>
            <a:ext cx="1863472" cy="423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Ellipszis 34"/>
          <p:cNvSpPr/>
          <p:nvPr/>
        </p:nvSpPr>
        <p:spPr>
          <a:xfrm>
            <a:off x="2423592" y="53012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S</a:t>
            </a:r>
          </a:p>
        </p:txBody>
      </p:sp>
      <p:sp>
        <p:nvSpPr>
          <p:cNvPr id="36" name="Szövegdoboz 35"/>
          <p:cNvSpPr txBox="1"/>
          <p:nvPr/>
        </p:nvSpPr>
        <p:spPr>
          <a:xfrm>
            <a:off x="2927648" y="4221088"/>
            <a:ext cx="360040" cy="369332"/>
          </a:xfrm>
          <a:prstGeom prst="rect">
            <a:avLst/>
          </a:prstGeom>
          <a:noFill/>
        </p:spPr>
        <p:txBody>
          <a:bodyPr wrap="square" rtlCol="0">
            <a:spAutoFit/>
          </a:bodyPr>
          <a:lstStyle/>
          <a:p>
            <a:r>
              <a:rPr lang="hu-HU" dirty="0"/>
              <a:t>6</a:t>
            </a:r>
          </a:p>
        </p:txBody>
      </p:sp>
      <p:sp>
        <p:nvSpPr>
          <p:cNvPr id="37" name="Szövegdoboz 36"/>
          <p:cNvSpPr txBox="1"/>
          <p:nvPr/>
        </p:nvSpPr>
        <p:spPr>
          <a:xfrm>
            <a:off x="3359696" y="4869160"/>
            <a:ext cx="432048" cy="369332"/>
          </a:xfrm>
          <a:prstGeom prst="rect">
            <a:avLst/>
          </a:prstGeom>
          <a:noFill/>
        </p:spPr>
        <p:txBody>
          <a:bodyPr wrap="square" rtlCol="0">
            <a:spAutoFit/>
          </a:bodyPr>
          <a:lstStyle/>
          <a:p>
            <a:r>
              <a:rPr lang="hu-HU" dirty="0"/>
              <a:t>2</a:t>
            </a:r>
          </a:p>
        </p:txBody>
      </p:sp>
      <p:sp>
        <p:nvSpPr>
          <p:cNvPr id="38" name="Szövegdoboz 37"/>
          <p:cNvSpPr txBox="1"/>
          <p:nvPr/>
        </p:nvSpPr>
        <p:spPr>
          <a:xfrm>
            <a:off x="4655840" y="3068960"/>
            <a:ext cx="432048" cy="369332"/>
          </a:xfrm>
          <a:prstGeom prst="rect">
            <a:avLst/>
          </a:prstGeom>
          <a:noFill/>
        </p:spPr>
        <p:txBody>
          <a:bodyPr wrap="square" rtlCol="0">
            <a:spAutoFit/>
          </a:bodyPr>
          <a:lstStyle/>
          <a:p>
            <a:r>
              <a:rPr lang="hu-HU" dirty="0"/>
              <a:t>3</a:t>
            </a:r>
          </a:p>
        </p:txBody>
      </p:sp>
      <p:sp>
        <p:nvSpPr>
          <p:cNvPr id="39" name="Szövegdoboz 38"/>
          <p:cNvSpPr txBox="1"/>
          <p:nvPr/>
        </p:nvSpPr>
        <p:spPr>
          <a:xfrm>
            <a:off x="4295800" y="3789040"/>
            <a:ext cx="360040" cy="369332"/>
          </a:xfrm>
          <a:prstGeom prst="rect">
            <a:avLst/>
          </a:prstGeom>
          <a:noFill/>
        </p:spPr>
        <p:txBody>
          <a:bodyPr wrap="square" rtlCol="0">
            <a:spAutoFit/>
          </a:bodyPr>
          <a:lstStyle/>
          <a:p>
            <a:r>
              <a:rPr lang="hu-HU" dirty="0"/>
              <a:t>1</a:t>
            </a:r>
          </a:p>
        </p:txBody>
      </p:sp>
      <p:sp>
        <p:nvSpPr>
          <p:cNvPr id="40" name="Szövegdoboz 39"/>
          <p:cNvSpPr txBox="1"/>
          <p:nvPr/>
        </p:nvSpPr>
        <p:spPr>
          <a:xfrm>
            <a:off x="4943872" y="3645024"/>
            <a:ext cx="360040" cy="369332"/>
          </a:xfrm>
          <a:prstGeom prst="rect">
            <a:avLst/>
          </a:prstGeom>
          <a:noFill/>
        </p:spPr>
        <p:txBody>
          <a:bodyPr wrap="square" rtlCol="0">
            <a:spAutoFit/>
          </a:bodyPr>
          <a:lstStyle/>
          <a:p>
            <a:r>
              <a:rPr lang="hu-HU" dirty="0"/>
              <a:t>3</a:t>
            </a:r>
          </a:p>
        </p:txBody>
      </p:sp>
      <p:sp>
        <p:nvSpPr>
          <p:cNvPr id="41" name="Szövegdoboz 40"/>
          <p:cNvSpPr txBox="1"/>
          <p:nvPr/>
        </p:nvSpPr>
        <p:spPr>
          <a:xfrm>
            <a:off x="7104112" y="4005064"/>
            <a:ext cx="576064" cy="369332"/>
          </a:xfrm>
          <a:prstGeom prst="rect">
            <a:avLst/>
          </a:prstGeom>
          <a:noFill/>
        </p:spPr>
        <p:txBody>
          <a:bodyPr wrap="square" rtlCol="0">
            <a:spAutoFit/>
          </a:bodyPr>
          <a:lstStyle/>
          <a:p>
            <a:r>
              <a:rPr lang="hu-HU" dirty="0"/>
              <a:t>2</a:t>
            </a:r>
          </a:p>
        </p:txBody>
      </p:sp>
      <p:sp>
        <p:nvSpPr>
          <p:cNvPr id="42" name="Szövegdoboz 41"/>
          <p:cNvSpPr txBox="1"/>
          <p:nvPr/>
        </p:nvSpPr>
        <p:spPr>
          <a:xfrm>
            <a:off x="5231904" y="4509120"/>
            <a:ext cx="504056" cy="369332"/>
          </a:xfrm>
          <a:prstGeom prst="rect">
            <a:avLst/>
          </a:prstGeom>
          <a:noFill/>
        </p:spPr>
        <p:txBody>
          <a:bodyPr wrap="square" rtlCol="0">
            <a:spAutoFit/>
          </a:bodyPr>
          <a:lstStyle/>
          <a:p>
            <a:r>
              <a:rPr lang="hu-HU" dirty="0"/>
              <a:t>7</a:t>
            </a:r>
          </a:p>
        </p:txBody>
      </p:sp>
      <p:sp>
        <p:nvSpPr>
          <p:cNvPr id="43" name="Szövegdoboz 42"/>
          <p:cNvSpPr txBox="1"/>
          <p:nvPr/>
        </p:nvSpPr>
        <p:spPr>
          <a:xfrm>
            <a:off x="7104112" y="4941168"/>
            <a:ext cx="576064" cy="369332"/>
          </a:xfrm>
          <a:prstGeom prst="rect">
            <a:avLst/>
          </a:prstGeom>
          <a:noFill/>
        </p:spPr>
        <p:txBody>
          <a:bodyPr wrap="square" rtlCol="0">
            <a:spAutoFit/>
          </a:bodyPr>
          <a:lstStyle/>
          <a:p>
            <a:r>
              <a:rPr lang="hu-HU" dirty="0"/>
              <a:t>7</a:t>
            </a:r>
          </a:p>
        </p:txBody>
      </p:sp>
      <p:cxnSp>
        <p:nvCxnSpPr>
          <p:cNvPr id="45" name="Egyenes összekötő nyíllal 44"/>
          <p:cNvCxnSpPr>
            <a:stCxn id="11" idx="4"/>
            <a:endCxn id="35" idx="4"/>
          </p:cNvCxnSpPr>
          <p:nvPr/>
        </p:nvCxnSpPr>
        <p:spPr>
          <a:xfrm flipH="1">
            <a:off x="2639616" y="5733256"/>
            <a:ext cx="5904656" cy="0"/>
          </a:xfrm>
          <a:prstGeom prst="straightConnector1">
            <a:avLst/>
          </a:prstGeom>
          <a:ln w="28575">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7" name="Egyenes összekötő nyíllal 46"/>
          <p:cNvCxnSpPr>
            <a:stCxn id="35" idx="6"/>
            <a:endCxn id="7" idx="3"/>
          </p:cNvCxnSpPr>
          <p:nvPr/>
        </p:nvCxnSpPr>
        <p:spPr>
          <a:xfrm flipV="1">
            <a:off x="2855640" y="4877896"/>
            <a:ext cx="1431424" cy="6393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A1309D96-AD76-4581-901E-CB392630BC5D}"/>
              </a:ext>
            </a:extLst>
          </p:cNvPr>
          <p:cNvSpPr>
            <a:spLocks noGrp="1"/>
          </p:cNvSpPr>
          <p:nvPr>
            <p:ph type="sldNum" sz="quarter" idx="12"/>
          </p:nvPr>
        </p:nvSpPr>
        <p:spPr/>
        <p:txBody>
          <a:bodyPr/>
          <a:lstStyle/>
          <a:p>
            <a:fld id="{D57F1E4F-1CFF-5643-939E-217C01CDF565}" type="slidenum">
              <a:rPr lang="en-US" smtClean="0"/>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Döntési változók</a:t>
            </a:r>
            <a:endParaRPr lang="en-US" dirty="0"/>
          </a:p>
        </p:txBody>
      </p:sp>
      <p:sp>
        <p:nvSpPr>
          <p:cNvPr id="3" name="Tartalom helye 2"/>
          <p:cNvSpPr>
            <a:spLocks noGrp="1"/>
          </p:cNvSpPr>
          <p:nvPr>
            <p:ph idx="1"/>
          </p:nvPr>
        </p:nvSpPr>
        <p:spPr>
          <a:xfrm>
            <a:off x="1190625" y="2133600"/>
            <a:ext cx="10313987" cy="3777622"/>
          </a:xfrm>
        </p:spPr>
        <p:txBody>
          <a:bodyPr>
            <a:noAutofit/>
          </a:bodyPr>
          <a:lstStyle/>
          <a:p>
            <a:pPr>
              <a:buNone/>
            </a:pPr>
            <a:r>
              <a:rPr lang="hu-HU" sz="2200" dirty="0"/>
              <a:t>Azt a kérdést kell megválaszolni, hogy mennyi olajat fogunk továbbítani az </a:t>
            </a:r>
            <a:r>
              <a:rPr lang="en-US" sz="2200" dirty="0"/>
              <a:t>(</a:t>
            </a:r>
            <a:r>
              <a:rPr lang="en-US" sz="2200" dirty="0" err="1"/>
              <a:t>i,j</a:t>
            </a:r>
            <a:r>
              <a:rPr lang="en-US" sz="2200" dirty="0"/>
              <a:t>)</a:t>
            </a:r>
            <a:r>
              <a:rPr lang="hu-HU" sz="2200" dirty="0"/>
              <a:t> élen keresztül</a:t>
            </a:r>
            <a:r>
              <a:rPr lang="en-US" sz="2200" dirty="0"/>
              <a:t>.</a:t>
            </a:r>
          </a:p>
          <a:p>
            <a:pPr>
              <a:buNone/>
            </a:pPr>
            <a:r>
              <a:rPr lang="en-US" sz="2200" i="1" dirty="0" err="1"/>
              <a:t>x</a:t>
            </a:r>
            <a:r>
              <a:rPr lang="en-US" sz="2200" baseline="-25000" dirty="0" err="1"/>
              <a:t>ij</a:t>
            </a:r>
            <a:r>
              <a:rPr lang="en-US" sz="2200" dirty="0"/>
              <a:t> = </a:t>
            </a:r>
            <a:r>
              <a:rPr lang="hu-HU" sz="2200" dirty="0"/>
              <a:t>millió hordó olaj mennyiség amelyet az </a:t>
            </a:r>
            <a:r>
              <a:rPr lang="en-US" sz="2200" dirty="0"/>
              <a:t>(</a:t>
            </a:r>
            <a:r>
              <a:rPr lang="en-US" sz="2200" dirty="0" err="1"/>
              <a:t>i,j</a:t>
            </a:r>
            <a:r>
              <a:rPr lang="en-US" sz="2200" dirty="0"/>
              <a:t>) </a:t>
            </a:r>
            <a:r>
              <a:rPr lang="hu-HU" sz="2200" dirty="0"/>
              <a:t>csövön továbbítunk</a:t>
            </a:r>
          </a:p>
          <a:p>
            <a:pPr>
              <a:buNone/>
            </a:pPr>
            <a:r>
              <a:rPr lang="en-US" sz="2200" i="1" dirty="0"/>
              <a:t>x</a:t>
            </a:r>
            <a:r>
              <a:rPr lang="en-US" sz="2200" baseline="-25000" dirty="0"/>
              <a:t>0</a:t>
            </a:r>
            <a:r>
              <a:rPr lang="en-US" sz="2200" dirty="0"/>
              <a:t> = </a:t>
            </a:r>
            <a:r>
              <a:rPr lang="hu-HU" sz="2200" dirty="0"/>
              <a:t>teljes mennyiség, amely beérkezik a végpontba</a:t>
            </a:r>
            <a:endParaRPr lang="en-US" sz="2200" dirty="0"/>
          </a:p>
          <a:p>
            <a:pPr>
              <a:buNone/>
            </a:pPr>
            <a:r>
              <a:rPr lang="hu-HU" sz="2200" dirty="0"/>
              <a:t>Egy mennyiség akkor továbbítható egy élen, ha</a:t>
            </a:r>
            <a:r>
              <a:rPr lang="en-US" sz="2200" dirty="0"/>
              <a:t>:</a:t>
            </a:r>
          </a:p>
          <a:p>
            <a:pPr>
              <a:buNone/>
            </a:pPr>
            <a:r>
              <a:rPr lang="en-US" sz="2200" dirty="0"/>
              <a:t>	0 ≤ </a:t>
            </a:r>
            <a:r>
              <a:rPr lang="hu-HU" sz="2200" dirty="0"/>
              <a:t>minden élen áthaladó érték </a:t>
            </a:r>
            <a:r>
              <a:rPr lang="en-US" sz="2200" dirty="0"/>
              <a:t>≤ </a:t>
            </a:r>
            <a:r>
              <a:rPr lang="hu-HU" sz="2200" dirty="0"/>
              <a:t>él kapacitás</a:t>
            </a:r>
            <a:r>
              <a:rPr lang="en-US" sz="2200" dirty="0"/>
              <a:t>	(1)</a:t>
            </a:r>
          </a:p>
          <a:p>
            <a:pPr>
              <a:buNone/>
            </a:pPr>
            <a:r>
              <a:rPr lang="en-US" sz="2200" dirty="0"/>
              <a:t>	</a:t>
            </a:r>
            <a:r>
              <a:rPr lang="hu-HU" sz="2200" dirty="0"/>
              <a:t>befolyó érték</a:t>
            </a:r>
            <a:r>
              <a:rPr lang="en-US" sz="2200" dirty="0"/>
              <a:t> </a:t>
            </a:r>
            <a:r>
              <a:rPr lang="en-US" sz="2200" dirty="0" err="1"/>
              <a:t>i</a:t>
            </a:r>
            <a:r>
              <a:rPr lang="hu-HU" sz="2200" dirty="0"/>
              <a:t>-be</a:t>
            </a:r>
            <a:r>
              <a:rPr lang="en-US" sz="2200" dirty="0"/>
              <a:t> = </a:t>
            </a:r>
            <a:r>
              <a:rPr lang="hu-HU" sz="2200" dirty="0"/>
              <a:t>kifolyó érték </a:t>
            </a:r>
            <a:r>
              <a:rPr lang="en-US" sz="2200" dirty="0" err="1"/>
              <a:t>i</a:t>
            </a:r>
            <a:r>
              <a:rPr lang="hu-HU" sz="2200" dirty="0"/>
              <a:t>-ből</a:t>
            </a:r>
            <a:r>
              <a:rPr lang="en-US" sz="2200" dirty="0"/>
              <a:t>		(2)</a:t>
            </a:r>
          </a:p>
          <a:p>
            <a:pPr>
              <a:buNone/>
            </a:pPr>
            <a:r>
              <a:rPr lang="hu-HU" sz="2200" dirty="0"/>
              <a:t>A mesterséges él bevezetése biztosítja az áramlási egyensúlyt a </a:t>
            </a:r>
            <a:r>
              <a:rPr lang="en-US" sz="2200" dirty="0"/>
              <a:t>(2) </a:t>
            </a:r>
            <a:r>
              <a:rPr lang="hu-HU" sz="2200" dirty="0"/>
              <a:t>feltétel felírásával a nyelő és a forrás között</a:t>
            </a:r>
            <a:r>
              <a:rPr lang="en-US" sz="2200" dirty="0"/>
              <a:t>.</a:t>
            </a:r>
          </a:p>
        </p:txBody>
      </p:sp>
      <p:sp>
        <p:nvSpPr>
          <p:cNvPr id="6" name="Slide Number Placeholder 5">
            <a:extLst>
              <a:ext uri="{FF2B5EF4-FFF2-40B4-BE49-F238E27FC236}">
                <a16:creationId xmlns:a16="http://schemas.microsoft.com/office/drawing/2014/main" id="{CECE6AC6-E48B-40BE-8C4D-417B09987328}"/>
              </a:ext>
            </a:extLst>
          </p:cNvPr>
          <p:cNvSpPr>
            <a:spLocks noGrp="1"/>
          </p:cNvSpPr>
          <p:nvPr>
            <p:ph type="sldNum" sz="quarter" idx="12"/>
          </p:nvPr>
        </p:nvSpPr>
        <p:spPr/>
        <p:txBody>
          <a:bodyPr/>
          <a:lstStyle/>
          <a:p>
            <a:fld id="{D57F1E4F-1CFF-5643-939E-217C01CDF565}" type="slidenum">
              <a:rPr lang="en-US" smtClean="0"/>
              <a:pPr/>
              <a:t>52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feladat</a:t>
            </a:r>
            <a:r>
              <a:rPr lang="en-US" dirty="0"/>
              <a:t> LP model</a:t>
            </a:r>
            <a:r>
              <a:rPr lang="hu-HU" dirty="0"/>
              <a:t>lje</a:t>
            </a:r>
            <a:endParaRPr lang="en-US" dirty="0"/>
          </a:p>
        </p:txBody>
      </p:sp>
      <p:sp>
        <p:nvSpPr>
          <p:cNvPr id="3" name="Tartalom helye 2"/>
          <p:cNvSpPr>
            <a:spLocks noGrp="1"/>
          </p:cNvSpPr>
          <p:nvPr>
            <p:ph idx="1"/>
          </p:nvPr>
        </p:nvSpPr>
        <p:spPr/>
        <p:txBody>
          <a:bodyPr/>
          <a:lstStyle/>
          <a:p>
            <a:pPr>
              <a:buNone/>
            </a:pPr>
            <a:r>
              <a:rPr lang="hu-HU" sz="2400" dirty="0"/>
              <a:t>Minden változó </a:t>
            </a:r>
            <a:r>
              <a:rPr lang="en-US" sz="2400" dirty="0"/>
              <a:t>≥ 0</a:t>
            </a:r>
          </a:p>
          <a:p>
            <a:pPr>
              <a:buNone/>
            </a:pPr>
            <a:endParaRPr lang="hu-HU" dirty="0"/>
          </a:p>
        </p:txBody>
      </p:sp>
      <mc:AlternateContent xmlns:mc="http://schemas.openxmlformats.org/markup-compatibility/2006" xmlns:a14="http://schemas.microsoft.com/office/drawing/2010/main">
        <mc:Choice Requires="a14">
          <p:sp>
            <p:nvSpPr>
              <p:cNvPr id="6" name="Objektum 5"/>
              <p:cNvSpPr txBox="1"/>
              <p:nvPr/>
            </p:nvSpPr>
            <p:spPr bwMode="auto">
              <a:xfrm>
                <a:off x="2135188" y="2492376"/>
                <a:ext cx="6121052" cy="3744913"/>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𝑆𝐴</m:t>
                          </m:r>
                        </m:sub>
                      </m:sSub>
                      <m:r>
                        <a:rPr lang="en-GB" sz="2400" i="1">
                          <a:solidFill>
                            <a:srgbClr val="000000"/>
                          </a:solidFill>
                          <a:latin typeface="Cambria Math" panose="02040503050406030204" pitchFamily="18" charset="0"/>
                        </a:rPr>
                        <m:t>≤6,</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𝑆𝐵</m:t>
                          </m:r>
                        </m:sub>
                      </m:sSub>
                      <m:r>
                        <a:rPr lang="en-GB" sz="2400" i="1">
                          <a:solidFill>
                            <a:srgbClr val="000000"/>
                          </a:solidFill>
                          <a:latin typeface="Cambria Math" panose="02040503050406030204" pitchFamily="18" charset="0"/>
                        </a:rPr>
                        <m:t>≤2,</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𝐴𝐵</m:t>
                          </m:r>
                        </m:sub>
                      </m:sSub>
                      <m:r>
                        <a:rPr lang="en-GB" sz="2400" i="1">
                          <a:solidFill>
                            <a:srgbClr val="000000"/>
                          </a:solidFill>
                          <a:latin typeface="Cambria Math" panose="02040503050406030204" pitchFamily="18" charset="0"/>
                        </a:rPr>
                        <m:t>≤1,</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𝐶𝐵</m:t>
                          </m:r>
                        </m:sub>
                      </m:sSub>
                      <m:r>
                        <a:rPr lang="en-GB" sz="2400" i="1">
                          <a:solidFill>
                            <a:srgbClr val="000000"/>
                          </a:solidFill>
                          <a:latin typeface="Cambria Math" panose="02040503050406030204" pitchFamily="18" charset="0"/>
                        </a:rPr>
                        <m:t>≤3</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𝐴𝐶</m:t>
                          </m:r>
                        </m:sub>
                      </m:sSub>
                      <m:r>
                        <a:rPr lang="en-GB" sz="2400" i="1">
                          <a:solidFill>
                            <a:srgbClr val="000000"/>
                          </a:solidFill>
                          <a:latin typeface="Cambria Math" panose="02040503050406030204" pitchFamily="18" charset="0"/>
                        </a:rPr>
                        <m:t>≤3,</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𝐶𝑇</m:t>
                          </m:r>
                        </m:sub>
                      </m:sSub>
                      <m:r>
                        <a:rPr lang="en-GB" sz="2400" i="1">
                          <a:solidFill>
                            <a:srgbClr val="000000"/>
                          </a:solidFill>
                          <a:latin typeface="Cambria Math" panose="02040503050406030204" pitchFamily="18" charset="0"/>
                        </a:rPr>
                        <m:t>≤2,</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𝐵𝐷</m:t>
                          </m:r>
                        </m:sub>
                      </m:sSub>
                      <m:r>
                        <a:rPr lang="en-GB" sz="2400" i="1">
                          <a:solidFill>
                            <a:srgbClr val="000000"/>
                          </a:solidFill>
                          <a:latin typeface="Cambria Math" panose="02040503050406030204" pitchFamily="18" charset="0"/>
                        </a:rPr>
                        <m:t>≤7,</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𝐷𝑇</m:t>
                          </m:r>
                        </m:sub>
                      </m:sSub>
                      <m:r>
                        <a:rPr lang="en-GB" sz="2400" i="1">
                          <a:solidFill>
                            <a:srgbClr val="000000"/>
                          </a:solidFill>
                          <a:latin typeface="Cambria Math" panose="02040503050406030204" pitchFamily="18" charset="0"/>
                        </a:rPr>
                        <m:t>≤7</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0</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𝑆𝐴</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𝑆𝐵</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𝑆</m:t>
                      </m:r>
                      <m:r>
                        <a:rPr lang="en-GB" sz="2400" i="1">
                          <a:solidFill>
                            <a:srgbClr val="000000"/>
                          </a:solidFill>
                          <a:latin typeface="Cambria Math" panose="02040503050406030204" pitchFamily="18" charset="0"/>
                        </a:rPr>
                        <m:t>)</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𝑆𝐴</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𝐴𝐶</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𝐴𝐵</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𝐴</m:t>
                      </m:r>
                      <m:r>
                        <a:rPr lang="en-GB" sz="2400" i="1">
                          <a:solidFill>
                            <a:srgbClr val="000000"/>
                          </a:solidFill>
                          <a:latin typeface="Cambria Math" panose="02040503050406030204" pitchFamily="18" charset="0"/>
                        </a:rPr>
                        <m:t>)</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𝐴𝐵</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𝐶𝐵</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𝑆𝐵</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𝐵𝐷</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𝐵</m:t>
                      </m:r>
                      <m:r>
                        <a:rPr lang="en-GB" sz="2400" i="1">
                          <a:solidFill>
                            <a:srgbClr val="000000"/>
                          </a:solidFill>
                          <a:latin typeface="Cambria Math" panose="02040503050406030204" pitchFamily="18" charset="0"/>
                        </a:rPr>
                        <m:t>)</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𝐴𝐶</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𝐶𝐵</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𝐶𝑇</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𝐶</m:t>
                      </m:r>
                      <m:r>
                        <a:rPr lang="en-GB" sz="2400" i="1">
                          <a:solidFill>
                            <a:srgbClr val="000000"/>
                          </a:solidFill>
                          <a:latin typeface="Cambria Math" panose="02040503050406030204" pitchFamily="18" charset="0"/>
                        </a:rPr>
                        <m:t>)</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𝐵𝐷</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𝐷𝑇</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hu-HU" sz="2400" i="1">
                          <a:solidFill>
                            <a:srgbClr val="000000"/>
                          </a:solidFill>
                          <a:latin typeface="Cambria Math" panose="02040503050406030204" pitchFamily="18" charset="0"/>
                        </a:rPr>
                        <m:t>𝐷</m:t>
                      </m:r>
                      <m:r>
                        <a:rPr lang="en-GB" sz="2400" i="1">
                          <a:solidFill>
                            <a:srgbClr val="000000"/>
                          </a:solidFill>
                          <a:latin typeface="Cambria Math" panose="02040503050406030204" pitchFamily="18" charset="0"/>
                        </a:rPr>
                        <m:t>)</m:t>
                      </m:r>
                    </m:oMath>
                    <m:oMath xmlns:m="http://schemas.openxmlformats.org/officeDocument/2006/math">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𝐶𝑇</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𝐷𝑇</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0</m:t>
                          </m:r>
                        </m:sub>
                      </m:sSub>
                      <m:r>
                        <a:rPr lang="hu-HU" sz="2400" i="1">
                          <a:solidFill>
                            <a:srgbClr val="000000"/>
                          </a:solidFill>
                          <a:latin typeface="Cambria Math" panose="02040503050406030204" pitchFamily="18" charset="0"/>
                        </a:rPr>
                        <m:t>                  </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𝑇</m:t>
                      </m:r>
                      <m:r>
                        <a:rPr lang="en-GB" sz="2400" i="1">
                          <a:solidFill>
                            <a:srgbClr val="000000"/>
                          </a:solidFill>
                          <a:latin typeface="Cambria Math" panose="02040503050406030204" pitchFamily="18" charset="0"/>
                        </a:rPr>
                        <m:t>)</m:t>
                      </m:r>
                    </m:oMath>
                    <m:oMath xmlns:m="http://schemas.openxmlformats.org/officeDocument/2006/math">
                      <m:r>
                        <a:rPr lang="en-GB" sz="2400" i="1">
                          <a:solidFill>
                            <a:srgbClr val="000000"/>
                          </a:solidFill>
                          <a:latin typeface="Cambria Math" panose="02040503050406030204" pitchFamily="18" charset="0"/>
                        </a:rPr>
                        <m:t>𝑧</m:t>
                      </m:r>
                      <m:d>
                        <m:dPr>
                          <m:ctrlPr>
                            <a:rPr lang="en-GB" sz="2400" i="1">
                              <a:solidFill>
                                <a:srgbClr val="000000"/>
                              </a:solidFill>
                              <a:latin typeface="Cambria Math" panose="02040503050406030204" pitchFamily="18" charset="0"/>
                            </a:rPr>
                          </m:ctrlPr>
                        </m:dPr>
                        <m:e>
                          <m:bar>
                            <m:barPr>
                              <m:ctrlPr>
                                <a:rPr lang="en-GB" sz="2400" i="1">
                                  <a:solidFill>
                                    <a:srgbClr val="000000"/>
                                  </a:solidFill>
                                  <a:latin typeface="Cambria Math" panose="02040503050406030204" pitchFamily="18" charset="0"/>
                                </a:rPr>
                              </m:ctrlPr>
                            </m:barPr>
                            <m:e>
                              <m:r>
                                <a:rPr lang="en-GB" sz="2400" i="1">
                                  <a:solidFill>
                                    <a:srgbClr val="000000"/>
                                  </a:solidFill>
                                  <a:latin typeface="Cambria Math" panose="02040503050406030204" pitchFamily="18" charset="0"/>
                                </a:rPr>
                                <m:t>𝑥</m:t>
                              </m:r>
                            </m:e>
                          </m:bar>
                        </m:e>
                      </m:d>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𝑥</m:t>
                          </m:r>
                        </m:e>
                        <m:sub>
                          <m:r>
                            <a:rPr lang="en-GB" sz="2400" i="1">
                              <a:solidFill>
                                <a:srgbClr val="000000"/>
                              </a:solidFill>
                              <a:latin typeface="Cambria Math" panose="02040503050406030204" pitchFamily="18" charset="0"/>
                            </a:rPr>
                            <m:t>0</m:t>
                          </m:r>
                        </m:sub>
                      </m:sSub>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𝑀𝑎𝑥</m:t>
                      </m:r>
                    </m:oMath>
                  </m:oMathPara>
                </a14:m>
                <a:endParaRPr lang="en-GB" sz="2400" dirty="0"/>
              </a:p>
            </p:txBody>
          </p:sp>
        </mc:Choice>
        <mc:Fallback xmlns="">
          <p:sp>
            <p:nvSpPr>
              <p:cNvPr id="6" name="Objektum 5"/>
              <p:cNvSpPr txBox="1">
                <a:spLocks noRot="1" noChangeAspect="1" noMove="1" noResize="1" noEditPoints="1" noAdjustHandles="1" noChangeArrowheads="1" noChangeShapeType="1" noTextEdit="1"/>
              </p:cNvSpPr>
              <p:nvPr/>
            </p:nvSpPr>
            <p:spPr bwMode="auto">
              <a:xfrm>
                <a:off x="2135188" y="2492376"/>
                <a:ext cx="6121052" cy="3744913"/>
              </a:xfrm>
              <a:prstGeom prst="rect">
                <a:avLst/>
              </a:prstGeom>
              <a:blipFill>
                <a:blip r:embed="rId2"/>
                <a:stretch>
                  <a:fillRect/>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27BC4059-9FA4-4BDE-941A-5401F08B1C77}"/>
              </a:ext>
            </a:extLst>
          </p:cNvPr>
          <p:cNvSpPr>
            <a:spLocks noGrp="1"/>
          </p:cNvSpPr>
          <p:nvPr>
            <p:ph type="sldNum" sz="quarter" idx="12"/>
          </p:nvPr>
        </p:nvSpPr>
        <p:spPr/>
        <p:txBody>
          <a:bodyPr/>
          <a:lstStyle/>
          <a:p>
            <a:fld id="{D57F1E4F-1CFF-5643-939E-217C01CDF565}" type="slidenum">
              <a:rPr lang="en-US" smtClean="0"/>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Megoldás Excel/Solverrel</a:t>
            </a:r>
            <a:endParaRPr lang="en-US" dirty="0"/>
          </a:p>
        </p:txBody>
      </p:sp>
      <p:sp>
        <p:nvSpPr>
          <p:cNvPr id="3" name="Tartalom helye 2"/>
          <p:cNvSpPr>
            <a:spLocks noGrp="1"/>
          </p:cNvSpPr>
          <p:nvPr>
            <p:ph idx="1"/>
          </p:nvPr>
        </p:nvSpPr>
        <p:spPr>
          <a:xfrm>
            <a:off x="2124075" y="2133600"/>
            <a:ext cx="9380537" cy="3777622"/>
          </a:xfrm>
        </p:spPr>
        <p:txBody>
          <a:bodyPr/>
          <a:lstStyle/>
          <a:p>
            <a:pPr>
              <a:buNone/>
            </a:pPr>
            <a:r>
              <a:rPr lang="hu-HU" sz="2200" dirty="0"/>
              <a:t>A maximális folyam </a:t>
            </a:r>
            <a:r>
              <a:rPr lang="en-US" sz="2200" dirty="0"/>
              <a:t>6 milli</a:t>
            </a:r>
            <a:r>
              <a:rPr lang="hu-HU" sz="2200" dirty="0"/>
              <a:t>ó hordó</a:t>
            </a:r>
            <a:r>
              <a:rPr lang="en-US" sz="2200" dirty="0"/>
              <a:t> </a:t>
            </a:r>
            <a:r>
              <a:rPr lang="hu-HU" sz="2200" dirty="0"/>
              <a:t>óránként,</a:t>
            </a:r>
            <a:r>
              <a:rPr lang="en-US" sz="2200" dirty="0"/>
              <a:t> </a:t>
            </a:r>
            <a:r>
              <a:rPr lang="hu-HU" sz="2200" dirty="0"/>
              <a:t>és a következő útvonalokon valósítható meg</a:t>
            </a:r>
            <a:r>
              <a:rPr lang="en-US" sz="2200" dirty="0"/>
              <a:t>:</a:t>
            </a:r>
          </a:p>
          <a:p>
            <a:pPr>
              <a:buNone/>
            </a:pPr>
            <a:r>
              <a:rPr lang="en-US" sz="2200" dirty="0"/>
              <a:t>S            A            C           </a:t>
            </a:r>
            <a:r>
              <a:rPr lang="hu-HU" sz="2200" dirty="0"/>
              <a:t>	</a:t>
            </a:r>
            <a:r>
              <a:rPr lang="en-US" sz="2200" dirty="0"/>
              <a:t> T			</a:t>
            </a:r>
            <a:r>
              <a:rPr lang="hu-HU" sz="2200" dirty="0"/>
              <a:t>				</a:t>
            </a:r>
            <a:r>
              <a:rPr lang="en-US" sz="2200" dirty="0"/>
              <a:t>2 milli</a:t>
            </a:r>
            <a:r>
              <a:rPr lang="hu-HU" sz="2200" dirty="0"/>
              <a:t>ó</a:t>
            </a:r>
            <a:endParaRPr lang="en-US" sz="2200" dirty="0"/>
          </a:p>
          <a:p>
            <a:pPr>
              <a:buNone/>
            </a:pPr>
            <a:r>
              <a:rPr lang="en-US" sz="2200" dirty="0"/>
              <a:t>S            A            C            B            D	      T	</a:t>
            </a:r>
            <a:r>
              <a:rPr lang="hu-HU" sz="2200" dirty="0"/>
              <a:t>		</a:t>
            </a:r>
            <a:r>
              <a:rPr lang="en-US" sz="2200" dirty="0"/>
              <a:t>1 milli</a:t>
            </a:r>
            <a:r>
              <a:rPr lang="hu-HU" sz="2200" dirty="0"/>
              <a:t>ó</a:t>
            </a:r>
            <a:endParaRPr lang="en-US" sz="2200" dirty="0"/>
          </a:p>
          <a:p>
            <a:pPr>
              <a:buNone/>
            </a:pPr>
            <a:r>
              <a:rPr lang="en-US" sz="2200" dirty="0"/>
              <a:t>S            A            B            D            T            	</a:t>
            </a:r>
            <a:r>
              <a:rPr lang="hu-HU" sz="2200" dirty="0"/>
              <a:t>		</a:t>
            </a:r>
            <a:r>
              <a:rPr lang="en-US" sz="2200" dirty="0"/>
              <a:t>1 milli</a:t>
            </a:r>
            <a:r>
              <a:rPr lang="hu-HU" sz="2200" dirty="0"/>
              <a:t>ó</a:t>
            </a:r>
            <a:endParaRPr lang="en-US" sz="2200" dirty="0"/>
          </a:p>
          <a:p>
            <a:pPr>
              <a:buNone/>
            </a:pPr>
            <a:r>
              <a:rPr lang="en-US" sz="2200" dirty="0"/>
              <a:t>S            B            D            T			</a:t>
            </a:r>
            <a:r>
              <a:rPr lang="hu-HU" sz="2200" dirty="0"/>
              <a:t>					</a:t>
            </a:r>
            <a:r>
              <a:rPr lang="en-US" sz="2200" dirty="0"/>
              <a:t>2 milli</a:t>
            </a:r>
            <a:r>
              <a:rPr lang="hu-HU" sz="2200" dirty="0"/>
              <a:t>ó</a:t>
            </a:r>
            <a:endParaRPr lang="en-US" sz="2200" dirty="0"/>
          </a:p>
          <a:p>
            <a:pPr>
              <a:buNone/>
            </a:pPr>
            <a:endParaRPr lang="hu-HU" sz="2200" dirty="0"/>
          </a:p>
          <a:p>
            <a:pPr>
              <a:buNone/>
            </a:pPr>
            <a:endParaRPr lang="hu-HU" dirty="0"/>
          </a:p>
          <a:p>
            <a:pPr>
              <a:buNone/>
            </a:pPr>
            <a:endParaRPr lang="hu-HU" dirty="0"/>
          </a:p>
        </p:txBody>
      </p:sp>
      <p:cxnSp>
        <p:nvCxnSpPr>
          <p:cNvPr id="7" name="Egyenes összekötő nyíllal 6"/>
          <p:cNvCxnSpPr/>
          <p:nvPr/>
        </p:nvCxnSpPr>
        <p:spPr>
          <a:xfrm>
            <a:off x="2484165" y="3141365"/>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Egyenes összekötő nyíllal 8"/>
          <p:cNvCxnSpPr/>
          <p:nvPr/>
        </p:nvCxnSpPr>
        <p:spPr>
          <a:xfrm>
            <a:off x="3564285" y="3141365"/>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Egyenes összekötő nyíllal 9"/>
          <p:cNvCxnSpPr/>
          <p:nvPr/>
        </p:nvCxnSpPr>
        <p:spPr>
          <a:xfrm>
            <a:off x="4715644" y="312802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Egyenes összekötő nyíllal 10"/>
          <p:cNvCxnSpPr/>
          <p:nvPr/>
        </p:nvCxnSpPr>
        <p:spPr>
          <a:xfrm>
            <a:off x="5818634" y="361950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Egyenes összekötő nyíllal 11"/>
          <p:cNvCxnSpPr/>
          <p:nvPr/>
        </p:nvCxnSpPr>
        <p:spPr>
          <a:xfrm>
            <a:off x="2414067" y="361950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Egyenes összekötő nyíllal 12"/>
          <p:cNvCxnSpPr/>
          <p:nvPr/>
        </p:nvCxnSpPr>
        <p:spPr>
          <a:xfrm>
            <a:off x="3564285" y="361950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Egyenes összekötő nyíllal 13"/>
          <p:cNvCxnSpPr/>
          <p:nvPr/>
        </p:nvCxnSpPr>
        <p:spPr>
          <a:xfrm>
            <a:off x="4715644" y="361950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Egyenes összekötő nyíllal 15"/>
          <p:cNvCxnSpPr/>
          <p:nvPr/>
        </p:nvCxnSpPr>
        <p:spPr>
          <a:xfrm>
            <a:off x="2414067" y="4061817"/>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gyenes összekötő nyíllal 16"/>
          <p:cNvCxnSpPr/>
          <p:nvPr/>
        </p:nvCxnSpPr>
        <p:spPr>
          <a:xfrm>
            <a:off x="3564285" y="4057253"/>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a:off x="4674146" y="4057253"/>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Egyenes összekötő nyíllal 18"/>
          <p:cNvCxnSpPr/>
          <p:nvPr/>
        </p:nvCxnSpPr>
        <p:spPr>
          <a:xfrm>
            <a:off x="6890767" y="3624833"/>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5803776" y="4057253"/>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Egyenes összekötő nyíllal 20"/>
          <p:cNvCxnSpPr/>
          <p:nvPr/>
        </p:nvCxnSpPr>
        <p:spPr>
          <a:xfrm>
            <a:off x="2414067" y="4484737"/>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a:off x="3498007" y="4483199"/>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Egyenes összekötő nyíllal 22"/>
          <p:cNvCxnSpPr/>
          <p:nvPr/>
        </p:nvCxnSpPr>
        <p:spPr>
          <a:xfrm>
            <a:off x="4674146" y="4560937"/>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3295C89-D488-4B24-9900-118169F05581}"/>
              </a:ext>
            </a:extLst>
          </p:cNvPr>
          <p:cNvSpPr>
            <a:spLocks noGrp="1"/>
          </p:cNvSpPr>
          <p:nvPr>
            <p:ph type="sldNum" sz="quarter" idx="12"/>
          </p:nvPr>
        </p:nvSpPr>
        <p:spPr/>
        <p:txBody>
          <a:bodyPr/>
          <a:lstStyle/>
          <a:p>
            <a:fld id="{D57F1E4F-1CFF-5643-939E-217C01CDF565}" type="slidenum">
              <a:rPr lang="en-US" smtClean="0"/>
              <a:pPr/>
              <a:t>54</a:t>
            </a:fld>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églalap 5">
            <a:extLst>
              <a:ext uri="{FF2B5EF4-FFF2-40B4-BE49-F238E27FC236}">
                <a16:creationId xmlns:a16="http://schemas.microsoft.com/office/drawing/2014/main" id="{298A5C0A-62E9-4321-9A22-78FAB262E798}"/>
              </a:ext>
            </a:extLst>
          </p:cNvPr>
          <p:cNvSpPr/>
          <p:nvPr/>
        </p:nvSpPr>
        <p:spPr>
          <a:xfrm>
            <a:off x="2191731" y="2967335"/>
            <a:ext cx="7808549" cy="923330"/>
          </a:xfrm>
          <a:prstGeom prst="rect">
            <a:avLst/>
          </a:prstGeom>
          <a:noFill/>
          <a:effectLst>
            <a:glow rad="228600">
              <a:schemeClr val="accent2">
                <a:satMod val="175000"/>
                <a:alpha val="40000"/>
              </a:schemeClr>
            </a:glow>
          </a:effectLst>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hangingPunct="1">
              <a:defRPr/>
            </a:pPr>
            <a:r>
              <a:rPr lang="hu-HU" sz="5400" b="1" dirty="0">
                <a:ln w="11430"/>
                <a:effectLst>
                  <a:outerShdw blurRad="80000" dist="40000" dir="5040000" algn="tl">
                    <a:srgbClr val="000000">
                      <a:alpha val="30000"/>
                    </a:srgbClr>
                  </a:outerShdw>
                </a:effectLst>
              </a:rPr>
              <a:t>Köszönöm a figyelmet!</a:t>
            </a:r>
          </a:p>
        </p:txBody>
      </p:sp>
      <p:sp>
        <p:nvSpPr>
          <p:cNvPr id="2" name="Slide Number Placeholder 1">
            <a:extLst>
              <a:ext uri="{FF2B5EF4-FFF2-40B4-BE49-F238E27FC236}">
                <a16:creationId xmlns:a16="http://schemas.microsoft.com/office/drawing/2014/main" id="{C5AE6546-20E1-4F5C-B2B2-9EA0ED5CF062}"/>
              </a:ext>
            </a:extLst>
          </p:cNvPr>
          <p:cNvSpPr>
            <a:spLocks noGrp="1"/>
          </p:cNvSpPr>
          <p:nvPr>
            <p:ph type="sldNum" sz="quarter" idx="12"/>
          </p:nvPr>
        </p:nvSpPr>
        <p:spPr/>
        <p:txBody>
          <a:bodyPr/>
          <a:lstStyle/>
          <a:p>
            <a:fld id="{D57F1E4F-1CFF-5643-939E-217C01CDF565}" type="slidenum">
              <a:rPr lang="en-US" smtClean="0"/>
              <a:pPr/>
              <a:t>55</a:t>
            </a:fld>
            <a:endParaRPr lang="en-US" dirty="0"/>
          </a:p>
        </p:txBody>
      </p:sp>
    </p:spTree>
  </p:cSld>
  <p:clrMapOvr>
    <a:masterClrMapping/>
  </p:clrMapOvr>
  <p:transition spd="slow">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C77D-69F0-4F84-8BB6-91CECF323F6D}"/>
              </a:ext>
            </a:extLst>
          </p:cNvPr>
          <p:cNvSpPr>
            <a:spLocks noGrp="1"/>
          </p:cNvSpPr>
          <p:nvPr>
            <p:ph type="title"/>
          </p:nvPr>
        </p:nvSpPr>
        <p:spPr>
          <a:xfrm>
            <a:off x="1933575" y="624110"/>
            <a:ext cx="9571037" cy="1280890"/>
          </a:xfrm>
        </p:spPr>
        <p:txBody>
          <a:bodyPr>
            <a:normAutofit fontScale="90000"/>
          </a:bodyPr>
          <a:lstStyle/>
          <a:p>
            <a:r>
              <a:rPr lang="hu-HU" b="1" dirty="0"/>
              <a:t>Legrövidebb út keresése két csomópont között Dijkstra címkéző algoritmusával</a:t>
            </a:r>
            <a:br>
              <a:rPr lang="en-GB" dirty="0"/>
            </a:br>
            <a:endParaRPr lang="en-GB" dirty="0"/>
          </a:p>
        </p:txBody>
      </p:sp>
      <p:sp>
        <p:nvSpPr>
          <p:cNvPr id="3" name="Content Placeholder 2">
            <a:extLst>
              <a:ext uri="{FF2B5EF4-FFF2-40B4-BE49-F238E27FC236}">
                <a16:creationId xmlns:a16="http://schemas.microsoft.com/office/drawing/2014/main" id="{55C6C325-A0B6-4561-956E-3CA26B624C32}"/>
              </a:ext>
            </a:extLst>
          </p:cNvPr>
          <p:cNvSpPr>
            <a:spLocks noGrp="1"/>
          </p:cNvSpPr>
          <p:nvPr>
            <p:ph idx="1"/>
          </p:nvPr>
        </p:nvSpPr>
        <p:spPr>
          <a:xfrm>
            <a:off x="762000" y="2133600"/>
            <a:ext cx="10742612" cy="4100290"/>
          </a:xfrm>
        </p:spPr>
        <p:txBody>
          <a:bodyPr/>
          <a:lstStyle/>
          <a:p>
            <a:pPr marL="0" indent="0">
              <a:buNone/>
            </a:pPr>
            <a:r>
              <a:rPr lang="hu-HU" sz="2200" dirty="0"/>
              <a:t>Majd az újonnan véglegesített címkéjű csomópont szomszédaihoz (amelyek még nem rendelkeznek végleges címkével) számítunk ideiglenes címkéket úgy, hogy a jelenlegi végleges címke értékéhez hozzáadjuk az aktuális él súlyát. Ha még nem volt egy szomszéd csomópontnak ideiglenes címkéje, akkor ez lesz az, ha már volt, de kisebb, mint a jelenlegi, akkor marad az előző, ha már volt, de nagyobb, akkor azt lecseréljük (áthúzzuk) a mostani kisebbre.</a:t>
            </a:r>
            <a:endParaRPr lang="en-GB" sz="2200" dirty="0"/>
          </a:p>
          <a:p>
            <a:pPr marL="0" indent="0">
              <a:buNone/>
            </a:pPr>
            <a:r>
              <a:rPr lang="hu-HU" sz="2200" dirty="0"/>
              <a:t>Addig folytatjuk az eljárást, amíg a végpont címkéje véglegessé válik. Ez a számérték mutatja a legrövidebb út hosszát.</a:t>
            </a:r>
            <a:endParaRPr lang="en-GB" sz="2200" dirty="0"/>
          </a:p>
          <a:p>
            <a:pPr marL="0" indent="0">
              <a:buNone/>
            </a:pPr>
            <a:r>
              <a:rPr lang="hu-HU" sz="2200" dirty="0"/>
              <a:t>A legrövidebb utat (utakat) a végpontból kiindulva kell visszakeresni a végleges címkék keletkezési irányai mentén.</a:t>
            </a:r>
            <a:endParaRPr lang="en-GB" sz="2200" dirty="0"/>
          </a:p>
          <a:p>
            <a:endParaRPr lang="en-GB" dirty="0"/>
          </a:p>
        </p:txBody>
      </p:sp>
      <p:sp>
        <p:nvSpPr>
          <p:cNvPr id="4" name="Slide Number Placeholder 3">
            <a:extLst>
              <a:ext uri="{FF2B5EF4-FFF2-40B4-BE49-F238E27FC236}">
                <a16:creationId xmlns:a16="http://schemas.microsoft.com/office/drawing/2014/main" id="{3BDDD946-AF5B-4B3F-8F0A-255470C56DA1}"/>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423429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589213" y="624110"/>
            <a:ext cx="8915400" cy="1280890"/>
          </a:xfrm>
        </p:spPr>
        <p:txBody>
          <a:bodyPr>
            <a:normAutofit fontScale="90000"/>
          </a:bodyPr>
          <a:lstStyle/>
          <a:p>
            <a:pPr algn="ctr"/>
            <a:r>
              <a:rPr lang="hu-HU" dirty="0"/>
              <a:t>1. Példa</a:t>
            </a:r>
            <a:br>
              <a:rPr lang="hu-HU" dirty="0"/>
            </a:br>
            <a:r>
              <a:rPr lang="hu-HU" dirty="0"/>
              <a:t>Keressünk a legrövidebb utat T és L között</a:t>
            </a:r>
            <a:endParaRPr lang="en-US" dirty="0"/>
          </a:p>
        </p:txBody>
      </p:sp>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cxnSpLocks/>
          </p:cNvCxnSpPr>
          <p:nvPr/>
        </p:nvCxnSpPr>
        <p:spPr>
          <a:xfrm flipV="1">
            <a:off x="3103686" y="4364075"/>
            <a:ext cx="1336131" cy="8335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Egyenes összekötő 38"/>
          <p:cNvCxnSpPr>
            <a:cxnSpLocks/>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91" name="Szövegdoboz 90"/>
          <p:cNvSpPr txBox="1"/>
          <p:nvPr/>
        </p:nvSpPr>
        <p:spPr>
          <a:xfrm>
            <a:off x="4151784" y="5269850"/>
            <a:ext cx="279296" cy="369332"/>
          </a:xfrm>
          <a:prstGeom prst="rect">
            <a:avLst/>
          </a:prstGeom>
          <a:noFill/>
        </p:spPr>
        <p:txBody>
          <a:bodyPr wrap="square" rtlCol="0">
            <a:spAutoFit/>
          </a:bodyPr>
          <a:lstStyle/>
          <a:p>
            <a:endParaRPr lang="hu-HU" dirty="0">
              <a:solidFill>
                <a:srgbClr val="FF0000"/>
              </a:solidFill>
            </a:endParaRPr>
          </a:p>
        </p:txBody>
      </p:sp>
      <p:sp>
        <p:nvSpPr>
          <p:cNvPr id="7" name="Slide Number Placeholder 6">
            <a:extLst>
              <a:ext uri="{FF2B5EF4-FFF2-40B4-BE49-F238E27FC236}">
                <a16:creationId xmlns:a16="http://schemas.microsoft.com/office/drawing/2014/main" id="{8149288A-3F1C-4B6D-AE0F-E5A8434DDAAD}"/>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4258164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502396" y="1923721"/>
            <a:ext cx="8915400" cy="3777622"/>
          </a:xfrm>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cxnSpLocks/>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1" name="Szövegdoboz 90"/>
          <p:cNvSpPr txBox="1"/>
          <p:nvPr/>
        </p:nvSpPr>
        <p:spPr>
          <a:xfrm>
            <a:off x="4151784" y="5269850"/>
            <a:ext cx="279296" cy="369332"/>
          </a:xfrm>
          <a:prstGeom prst="rect">
            <a:avLst/>
          </a:prstGeom>
          <a:noFill/>
        </p:spPr>
        <p:txBody>
          <a:bodyPr wrap="square" rtlCol="0">
            <a:spAutoFit/>
          </a:bodyPr>
          <a:lstStyle/>
          <a:p>
            <a:endParaRPr lang="hu-HU" dirty="0">
              <a:solidFill>
                <a:srgbClr val="FF0000"/>
              </a:solidFill>
            </a:endParaRPr>
          </a:p>
        </p:txBody>
      </p:sp>
      <p:sp>
        <p:nvSpPr>
          <p:cNvPr id="7" name="Slide Number Placeholder 6">
            <a:extLst>
              <a:ext uri="{FF2B5EF4-FFF2-40B4-BE49-F238E27FC236}">
                <a16:creationId xmlns:a16="http://schemas.microsoft.com/office/drawing/2014/main" id="{C1EBBF45-C9DB-4A9E-8592-7BE3E4BA8721}"/>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45" name="Title 4">
            <a:extLst>
              <a:ext uri="{FF2B5EF4-FFF2-40B4-BE49-F238E27FC236}">
                <a16:creationId xmlns:a16="http://schemas.microsoft.com/office/drawing/2014/main" id="{41BF4B34-11D1-41EA-A5E4-370BEAC494EB}"/>
              </a:ext>
            </a:extLst>
          </p:cNvPr>
          <p:cNvSpPr>
            <a:spLocks noGrp="1"/>
          </p:cNvSpPr>
          <p:nvPr>
            <p:ph type="title"/>
          </p:nvPr>
        </p:nvSpPr>
        <p:spPr>
          <a:xfrm>
            <a:off x="2502395" y="623888"/>
            <a:ext cx="9002217" cy="1281112"/>
          </a:xfrm>
        </p:spPr>
        <p:txBody>
          <a:bodyPr/>
          <a:lstStyle/>
          <a:p>
            <a:r>
              <a:rPr lang="hu-HU" dirty="0"/>
              <a:t>Megoldás</a:t>
            </a:r>
            <a:endParaRPr lang="en-GB" dirty="0"/>
          </a:p>
        </p:txBody>
      </p:sp>
    </p:spTree>
    <p:extLst>
      <p:ext uri="{BB962C8B-B14F-4D97-AF65-F5344CB8AC3E}">
        <p14:creationId xmlns:p14="http://schemas.microsoft.com/office/powerpoint/2010/main" val="1315031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pPr marL="0" indent="0">
              <a:buNone/>
            </a:pPr>
            <a:endParaRPr lang="hu-HU" dirty="0"/>
          </a:p>
        </p:txBody>
      </p:sp>
      <p:sp>
        <p:nvSpPr>
          <p:cNvPr id="6" name="Ellipszis 5"/>
          <p:cNvSpPr/>
          <p:nvPr/>
        </p:nvSpPr>
        <p:spPr>
          <a:xfrm>
            <a:off x="2639616" y="42210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T</a:t>
            </a:r>
          </a:p>
        </p:txBody>
      </p:sp>
      <p:sp>
        <p:nvSpPr>
          <p:cNvPr id="9" name="Ellipszis 8"/>
          <p:cNvSpPr/>
          <p:nvPr/>
        </p:nvSpPr>
        <p:spPr>
          <a:xfrm>
            <a:off x="371973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G</a:t>
            </a:r>
          </a:p>
        </p:txBody>
      </p:sp>
      <p:sp>
        <p:nvSpPr>
          <p:cNvPr id="10" name="Ellipszis 9"/>
          <p:cNvSpPr/>
          <p:nvPr/>
        </p:nvSpPr>
        <p:spPr>
          <a:xfrm>
            <a:off x="4407795"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N</a:t>
            </a:r>
          </a:p>
        </p:txBody>
      </p:sp>
      <p:sp>
        <p:nvSpPr>
          <p:cNvPr id="11" name="Ellipszis 10"/>
          <p:cNvSpPr/>
          <p:nvPr/>
        </p:nvSpPr>
        <p:spPr>
          <a:xfrm>
            <a:off x="6960096" y="551723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J</a:t>
            </a:r>
          </a:p>
        </p:txBody>
      </p:sp>
      <p:sp>
        <p:nvSpPr>
          <p:cNvPr id="12" name="Ellipszis 11"/>
          <p:cNvSpPr/>
          <p:nvPr/>
        </p:nvSpPr>
        <p:spPr>
          <a:xfrm>
            <a:off x="422379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H</a:t>
            </a:r>
          </a:p>
        </p:txBody>
      </p:sp>
      <p:sp>
        <p:nvSpPr>
          <p:cNvPr id="13" name="Ellipszis 12"/>
          <p:cNvSpPr/>
          <p:nvPr/>
        </p:nvSpPr>
        <p:spPr>
          <a:xfrm>
            <a:off x="6456258" y="4125933"/>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U</a:t>
            </a:r>
          </a:p>
        </p:txBody>
      </p:sp>
      <p:sp>
        <p:nvSpPr>
          <p:cNvPr id="14" name="Ellipszis 13"/>
          <p:cNvSpPr/>
          <p:nvPr/>
        </p:nvSpPr>
        <p:spPr>
          <a:xfrm>
            <a:off x="6673062" y="2636912"/>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Z</a:t>
            </a:r>
          </a:p>
        </p:txBody>
      </p:sp>
      <p:sp>
        <p:nvSpPr>
          <p:cNvPr id="15" name="Ellipszis 14"/>
          <p:cNvSpPr/>
          <p:nvPr/>
        </p:nvSpPr>
        <p:spPr>
          <a:xfrm>
            <a:off x="8400256" y="4137729"/>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a:t>L</a:t>
            </a:r>
          </a:p>
        </p:txBody>
      </p:sp>
      <p:cxnSp>
        <p:nvCxnSpPr>
          <p:cNvPr id="19" name="Egyenes összekötő 18"/>
          <p:cNvCxnSpPr>
            <a:stCxn id="6" idx="7"/>
            <a:endCxn id="12" idx="3"/>
          </p:cNvCxnSpPr>
          <p:nvPr/>
        </p:nvCxnSpPr>
        <p:spPr>
          <a:xfrm flipV="1">
            <a:off x="3008392" y="3005688"/>
            <a:ext cx="1278672" cy="127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Egyenes összekötő 20"/>
          <p:cNvCxnSpPr>
            <a:stCxn id="6" idx="6"/>
            <a:endCxn id="10" idx="2"/>
          </p:cNvCxnSpPr>
          <p:nvPr/>
        </p:nvCxnSpPr>
        <p:spPr>
          <a:xfrm flipV="1">
            <a:off x="3071665" y="4353754"/>
            <a:ext cx="1336131" cy="83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Egyenes összekötő 22"/>
          <p:cNvCxnSpPr>
            <a:stCxn id="6" idx="5"/>
            <a:endCxn id="9" idx="1"/>
          </p:cNvCxnSpPr>
          <p:nvPr/>
        </p:nvCxnSpPr>
        <p:spPr>
          <a:xfrm>
            <a:off x="3008392" y="4589864"/>
            <a:ext cx="774616" cy="99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Egyenes összekötő 24"/>
          <p:cNvCxnSpPr>
            <a:stCxn id="12" idx="6"/>
            <a:endCxn id="14" idx="2"/>
          </p:cNvCxnSpPr>
          <p:nvPr/>
        </p:nvCxnSpPr>
        <p:spPr>
          <a:xfrm>
            <a:off x="4655840" y="2852936"/>
            <a:ext cx="2017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Egyenes összekötő 27"/>
          <p:cNvCxnSpPr>
            <a:stCxn id="10" idx="6"/>
            <a:endCxn id="13" idx="2"/>
          </p:cNvCxnSpPr>
          <p:nvPr/>
        </p:nvCxnSpPr>
        <p:spPr>
          <a:xfrm flipV="1">
            <a:off x="4839844" y="4341957"/>
            <a:ext cx="1616415" cy="11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Egyenes összekötő 30"/>
          <p:cNvCxnSpPr>
            <a:endCxn id="15" idx="2"/>
          </p:cNvCxnSpPr>
          <p:nvPr/>
        </p:nvCxnSpPr>
        <p:spPr>
          <a:xfrm>
            <a:off x="6889086" y="4353753"/>
            <a:ext cx="1511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Egyenes összekötő 34"/>
          <p:cNvCxnSpPr>
            <a:stCxn id="12" idx="4"/>
            <a:endCxn id="10" idx="0"/>
          </p:cNvCxnSpPr>
          <p:nvPr/>
        </p:nvCxnSpPr>
        <p:spPr>
          <a:xfrm>
            <a:off x="4439817" y="3068961"/>
            <a:ext cx="184003" cy="1068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gyenes összekötő 36"/>
          <p:cNvCxnSpPr>
            <a:stCxn id="10" idx="7"/>
            <a:endCxn id="14" idx="3"/>
          </p:cNvCxnSpPr>
          <p:nvPr/>
        </p:nvCxnSpPr>
        <p:spPr>
          <a:xfrm flipV="1">
            <a:off x="4776572" y="3005689"/>
            <a:ext cx="1959763"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gyenes összekötő 38"/>
          <p:cNvCxnSpPr>
            <a:stCxn id="10" idx="4"/>
            <a:endCxn id="9" idx="7"/>
          </p:cNvCxnSpPr>
          <p:nvPr/>
        </p:nvCxnSpPr>
        <p:spPr>
          <a:xfrm flipH="1">
            <a:off x="4088513" y="4569778"/>
            <a:ext cx="535307" cy="1010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gyenes összekötő 40"/>
          <p:cNvCxnSpPr>
            <a:stCxn id="9" idx="6"/>
            <a:endCxn id="11" idx="2"/>
          </p:cNvCxnSpPr>
          <p:nvPr/>
        </p:nvCxnSpPr>
        <p:spPr>
          <a:xfrm>
            <a:off x="4151784" y="5733256"/>
            <a:ext cx="2808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Egyenes összekötő 43"/>
          <p:cNvCxnSpPr>
            <a:stCxn id="13" idx="4"/>
            <a:endCxn id="11" idx="1"/>
          </p:cNvCxnSpPr>
          <p:nvPr/>
        </p:nvCxnSpPr>
        <p:spPr>
          <a:xfrm>
            <a:off x="6672282" y="4557982"/>
            <a:ext cx="351086" cy="1022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Egyenes összekötő 45"/>
          <p:cNvCxnSpPr>
            <a:stCxn id="14" idx="5"/>
            <a:endCxn id="15" idx="1"/>
          </p:cNvCxnSpPr>
          <p:nvPr/>
        </p:nvCxnSpPr>
        <p:spPr>
          <a:xfrm>
            <a:off x="7041838" y="3005689"/>
            <a:ext cx="1421690" cy="1195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Egyenes összekötő 47"/>
          <p:cNvCxnSpPr>
            <a:stCxn id="14" idx="4"/>
            <a:endCxn id="13" idx="0"/>
          </p:cNvCxnSpPr>
          <p:nvPr/>
        </p:nvCxnSpPr>
        <p:spPr>
          <a:xfrm flipH="1">
            <a:off x="6672282" y="3068961"/>
            <a:ext cx="216804" cy="1056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Egyenes összekötő 49"/>
          <p:cNvCxnSpPr>
            <a:stCxn id="11" idx="7"/>
            <a:endCxn id="15" idx="3"/>
          </p:cNvCxnSpPr>
          <p:nvPr/>
        </p:nvCxnSpPr>
        <p:spPr>
          <a:xfrm flipV="1">
            <a:off x="7328872" y="4506506"/>
            <a:ext cx="1134656" cy="1073999"/>
          </a:xfrm>
          <a:prstGeom prst="line">
            <a:avLst/>
          </a:prstGeom>
        </p:spPr>
        <p:style>
          <a:lnRef idx="1">
            <a:schemeClr val="accent1"/>
          </a:lnRef>
          <a:fillRef idx="0">
            <a:schemeClr val="accent1"/>
          </a:fillRef>
          <a:effectRef idx="0">
            <a:schemeClr val="accent1"/>
          </a:effectRef>
          <a:fontRef idx="minor">
            <a:schemeClr val="tx1"/>
          </a:fontRef>
        </p:style>
      </p:cxnSp>
      <p:sp>
        <p:nvSpPr>
          <p:cNvPr id="51" name="Szövegdoboz 50"/>
          <p:cNvSpPr txBox="1"/>
          <p:nvPr/>
        </p:nvSpPr>
        <p:spPr>
          <a:xfrm>
            <a:off x="3503712" y="3284984"/>
            <a:ext cx="279296" cy="369332"/>
          </a:xfrm>
          <a:prstGeom prst="rect">
            <a:avLst/>
          </a:prstGeom>
          <a:noFill/>
        </p:spPr>
        <p:txBody>
          <a:bodyPr wrap="square" rtlCol="0">
            <a:spAutoFit/>
          </a:bodyPr>
          <a:lstStyle/>
          <a:p>
            <a:r>
              <a:rPr lang="hu-HU" dirty="0"/>
              <a:t>9</a:t>
            </a:r>
          </a:p>
        </p:txBody>
      </p:sp>
      <p:sp>
        <p:nvSpPr>
          <p:cNvPr id="52" name="Szövegdoboz 51"/>
          <p:cNvSpPr txBox="1"/>
          <p:nvPr/>
        </p:nvSpPr>
        <p:spPr>
          <a:xfrm>
            <a:off x="3657462" y="4099694"/>
            <a:ext cx="279296" cy="369332"/>
          </a:xfrm>
          <a:prstGeom prst="rect">
            <a:avLst/>
          </a:prstGeom>
          <a:noFill/>
        </p:spPr>
        <p:txBody>
          <a:bodyPr wrap="square" rtlCol="0">
            <a:spAutoFit/>
          </a:bodyPr>
          <a:lstStyle/>
          <a:p>
            <a:r>
              <a:rPr lang="hu-HU" dirty="0"/>
              <a:t>6</a:t>
            </a:r>
          </a:p>
        </p:txBody>
      </p:sp>
      <p:sp>
        <p:nvSpPr>
          <p:cNvPr id="53" name="Szövegdoboz 52"/>
          <p:cNvSpPr txBox="1"/>
          <p:nvPr/>
        </p:nvSpPr>
        <p:spPr>
          <a:xfrm>
            <a:off x="4287064" y="3395536"/>
            <a:ext cx="279296" cy="369332"/>
          </a:xfrm>
          <a:prstGeom prst="rect">
            <a:avLst/>
          </a:prstGeom>
          <a:noFill/>
        </p:spPr>
        <p:txBody>
          <a:bodyPr wrap="square" rtlCol="0">
            <a:spAutoFit/>
          </a:bodyPr>
          <a:lstStyle/>
          <a:p>
            <a:r>
              <a:rPr lang="hu-HU" dirty="0"/>
              <a:t>2</a:t>
            </a:r>
          </a:p>
        </p:txBody>
      </p:sp>
      <p:sp>
        <p:nvSpPr>
          <p:cNvPr id="54" name="Szövegdoboz 53"/>
          <p:cNvSpPr txBox="1"/>
          <p:nvPr/>
        </p:nvSpPr>
        <p:spPr>
          <a:xfrm>
            <a:off x="3103193" y="4984127"/>
            <a:ext cx="279296" cy="369332"/>
          </a:xfrm>
          <a:prstGeom prst="rect">
            <a:avLst/>
          </a:prstGeom>
          <a:noFill/>
        </p:spPr>
        <p:txBody>
          <a:bodyPr wrap="square" rtlCol="0">
            <a:spAutoFit/>
          </a:bodyPr>
          <a:lstStyle/>
          <a:p>
            <a:r>
              <a:rPr lang="hu-HU" dirty="0"/>
              <a:t>4</a:t>
            </a:r>
          </a:p>
        </p:txBody>
      </p:sp>
      <p:sp>
        <p:nvSpPr>
          <p:cNvPr id="55" name="Szövegdoboz 54"/>
          <p:cNvSpPr txBox="1"/>
          <p:nvPr/>
        </p:nvSpPr>
        <p:spPr>
          <a:xfrm>
            <a:off x="4113312" y="4805703"/>
            <a:ext cx="279296" cy="369332"/>
          </a:xfrm>
          <a:prstGeom prst="rect">
            <a:avLst/>
          </a:prstGeom>
          <a:noFill/>
        </p:spPr>
        <p:txBody>
          <a:bodyPr wrap="square" rtlCol="0">
            <a:spAutoFit/>
          </a:bodyPr>
          <a:lstStyle/>
          <a:p>
            <a:r>
              <a:rPr lang="hu-HU" dirty="0"/>
              <a:t>7</a:t>
            </a:r>
          </a:p>
        </p:txBody>
      </p:sp>
      <p:sp>
        <p:nvSpPr>
          <p:cNvPr id="56" name="Szövegdoboz 55"/>
          <p:cNvSpPr txBox="1"/>
          <p:nvPr/>
        </p:nvSpPr>
        <p:spPr>
          <a:xfrm>
            <a:off x="5416292" y="5395838"/>
            <a:ext cx="279296" cy="369332"/>
          </a:xfrm>
          <a:prstGeom prst="rect">
            <a:avLst/>
          </a:prstGeom>
          <a:noFill/>
        </p:spPr>
        <p:txBody>
          <a:bodyPr wrap="square" rtlCol="0">
            <a:spAutoFit/>
          </a:bodyPr>
          <a:lstStyle/>
          <a:p>
            <a:r>
              <a:rPr lang="hu-HU" dirty="0"/>
              <a:t>8</a:t>
            </a:r>
          </a:p>
        </p:txBody>
      </p:sp>
      <p:sp>
        <p:nvSpPr>
          <p:cNvPr id="57" name="Szövegdoboz 56"/>
          <p:cNvSpPr txBox="1"/>
          <p:nvPr/>
        </p:nvSpPr>
        <p:spPr>
          <a:xfrm>
            <a:off x="5616804" y="4023157"/>
            <a:ext cx="279296" cy="369332"/>
          </a:xfrm>
          <a:prstGeom prst="rect">
            <a:avLst/>
          </a:prstGeom>
          <a:noFill/>
        </p:spPr>
        <p:txBody>
          <a:bodyPr wrap="square" rtlCol="0">
            <a:spAutoFit/>
          </a:bodyPr>
          <a:lstStyle/>
          <a:p>
            <a:r>
              <a:rPr lang="hu-HU" dirty="0"/>
              <a:t>5</a:t>
            </a:r>
          </a:p>
        </p:txBody>
      </p:sp>
      <p:sp>
        <p:nvSpPr>
          <p:cNvPr id="58" name="Szövegdoboz 57"/>
          <p:cNvSpPr txBox="1"/>
          <p:nvPr/>
        </p:nvSpPr>
        <p:spPr>
          <a:xfrm>
            <a:off x="5581734" y="3252718"/>
            <a:ext cx="279296" cy="369332"/>
          </a:xfrm>
          <a:prstGeom prst="rect">
            <a:avLst/>
          </a:prstGeom>
          <a:noFill/>
        </p:spPr>
        <p:txBody>
          <a:bodyPr wrap="square" rtlCol="0">
            <a:spAutoFit/>
          </a:bodyPr>
          <a:lstStyle/>
          <a:p>
            <a:r>
              <a:rPr lang="hu-HU" dirty="0"/>
              <a:t>3</a:t>
            </a:r>
          </a:p>
        </p:txBody>
      </p:sp>
      <p:sp>
        <p:nvSpPr>
          <p:cNvPr id="59" name="Szövegdoboz 58"/>
          <p:cNvSpPr txBox="1"/>
          <p:nvPr/>
        </p:nvSpPr>
        <p:spPr>
          <a:xfrm>
            <a:off x="5477156" y="2483604"/>
            <a:ext cx="279296" cy="369332"/>
          </a:xfrm>
          <a:prstGeom prst="rect">
            <a:avLst/>
          </a:prstGeom>
          <a:noFill/>
        </p:spPr>
        <p:txBody>
          <a:bodyPr wrap="square" rtlCol="0">
            <a:spAutoFit/>
          </a:bodyPr>
          <a:lstStyle/>
          <a:p>
            <a:r>
              <a:rPr lang="hu-HU" dirty="0"/>
              <a:t>6</a:t>
            </a:r>
          </a:p>
        </p:txBody>
      </p:sp>
      <p:sp>
        <p:nvSpPr>
          <p:cNvPr id="60" name="Szövegdoboz 59"/>
          <p:cNvSpPr txBox="1"/>
          <p:nvPr/>
        </p:nvSpPr>
        <p:spPr>
          <a:xfrm>
            <a:off x="7365375" y="4036422"/>
            <a:ext cx="279296" cy="369332"/>
          </a:xfrm>
          <a:prstGeom prst="rect">
            <a:avLst/>
          </a:prstGeom>
          <a:noFill/>
        </p:spPr>
        <p:txBody>
          <a:bodyPr wrap="square" rtlCol="0">
            <a:spAutoFit/>
          </a:bodyPr>
          <a:lstStyle/>
          <a:p>
            <a:r>
              <a:rPr lang="hu-HU" dirty="0"/>
              <a:t>4</a:t>
            </a:r>
          </a:p>
        </p:txBody>
      </p:sp>
      <p:sp>
        <p:nvSpPr>
          <p:cNvPr id="61" name="Szövegdoboz 60"/>
          <p:cNvSpPr txBox="1"/>
          <p:nvPr/>
        </p:nvSpPr>
        <p:spPr>
          <a:xfrm>
            <a:off x="7616904" y="3211251"/>
            <a:ext cx="279296" cy="369332"/>
          </a:xfrm>
          <a:prstGeom prst="rect">
            <a:avLst/>
          </a:prstGeom>
          <a:noFill/>
        </p:spPr>
        <p:txBody>
          <a:bodyPr wrap="square" rtlCol="0">
            <a:spAutoFit/>
          </a:bodyPr>
          <a:lstStyle/>
          <a:p>
            <a:r>
              <a:rPr lang="hu-HU" dirty="0"/>
              <a:t>6</a:t>
            </a:r>
          </a:p>
        </p:txBody>
      </p:sp>
      <p:sp>
        <p:nvSpPr>
          <p:cNvPr id="62" name="Szövegdoboz 61"/>
          <p:cNvSpPr txBox="1"/>
          <p:nvPr/>
        </p:nvSpPr>
        <p:spPr>
          <a:xfrm>
            <a:off x="7975724" y="4858838"/>
            <a:ext cx="279296" cy="369332"/>
          </a:xfrm>
          <a:prstGeom prst="rect">
            <a:avLst/>
          </a:prstGeom>
          <a:noFill/>
        </p:spPr>
        <p:txBody>
          <a:bodyPr wrap="square" rtlCol="0">
            <a:spAutoFit/>
          </a:bodyPr>
          <a:lstStyle/>
          <a:p>
            <a:r>
              <a:rPr lang="hu-HU" dirty="0"/>
              <a:t>7</a:t>
            </a:r>
          </a:p>
        </p:txBody>
      </p:sp>
      <p:sp>
        <p:nvSpPr>
          <p:cNvPr id="64" name="Szövegdoboz 63"/>
          <p:cNvSpPr txBox="1"/>
          <p:nvPr/>
        </p:nvSpPr>
        <p:spPr>
          <a:xfrm>
            <a:off x="6609790" y="4900518"/>
            <a:ext cx="279296" cy="369332"/>
          </a:xfrm>
          <a:prstGeom prst="rect">
            <a:avLst/>
          </a:prstGeom>
          <a:noFill/>
        </p:spPr>
        <p:txBody>
          <a:bodyPr wrap="square" rtlCol="0">
            <a:spAutoFit/>
          </a:bodyPr>
          <a:lstStyle/>
          <a:p>
            <a:r>
              <a:rPr lang="hu-HU" dirty="0"/>
              <a:t>3</a:t>
            </a:r>
          </a:p>
        </p:txBody>
      </p:sp>
      <p:sp>
        <p:nvSpPr>
          <p:cNvPr id="65" name="Szövegdoboz 64"/>
          <p:cNvSpPr txBox="1"/>
          <p:nvPr/>
        </p:nvSpPr>
        <p:spPr>
          <a:xfrm>
            <a:off x="6533414" y="3390836"/>
            <a:ext cx="279296" cy="369332"/>
          </a:xfrm>
          <a:prstGeom prst="rect">
            <a:avLst/>
          </a:prstGeom>
          <a:noFill/>
        </p:spPr>
        <p:txBody>
          <a:bodyPr wrap="square" rtlCol="0">
            <a:spAutoFit/>
          </a:bodyPr>
          <a:lstStyle/>
          <a:p>
            <a:r>
              <a:rPr lang="hu-HU" dirty="0"/>
              <a:t>1</a:t>
            </a:r>
          </a:p>
        </p:txBody>
      </p:sp>
      <p:sp>
        <p:nvSpPr>
          <p:cNvPr id="66" name="Szövegdoboz 65"/>
          <p:cNvSpPr txBox="1"/>
          <p:nvPr/>
        </p:nvSpPr>
        <p:spPr>
          <a:xfrm>
            <a:off x="2916814" y="3915028"/>
            <a:ext cx="312906" cy="369332"/>
          </a:xfrm>
          <a:prstGeom prst="rect">
            <a:avLst/>
          </a:prstGeom>
          <a:noFill/>
        </p:spPr>
        <p:txBody>
          <a:bodyPr wrap="none" rtlCol="0">
            <a:spAutoFit/>
          </a:bodyPr>
          <a:lstStyle/>
          <a:p>
            <a:r>
              <a:rPr lang="hu-HU" dirty="0">
                <a:solidFill>
                  <a:srgbClr val="FF0000"/>
                </a:solidFill>
              </a:rPr>
              <a:t>0</a:t>
            </a:r>
          </a:p>
        </p:txBody>
      </p:sp>
      <p:sp>
        <p:nvSpPr>
          <p:cNvPr id="68" name="Téglalap 67"/>
          <p:cNvSpPr/>
          <p:nvPr/>
        </p:nvSpPr>
        <p:spPr>
          <a:xfrm>
            <a:off x="2916814" y="4023158"/>
            <a:ext cx="309700" cy="197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6" name="Szövegdoboz 75"/>
          <p:cNvSpPr txBox="1"/>
          <p:nvPr/>
        </p:nvSpPr>
        <p:spPr>
          <a:xfrm>
            <a:off x="4484171" y="2320346"/>
            <a:ext cx="279296" cy="369332"/>
          </a:xfrm>
          <a:prstGeom prst="rect">
            <a:avLst/>
          </a:prstGeom>
          <a:noFill/>
        </p:spPr>
        <p:txBody>
          <a:bodyPr wrap="square" rtlCol="0">
            <a:spAutoFit/>
          </a:bodyPr>
          <a:lstStyle/>
          <a:p>
            <a:r>
              <a:rPr lang="hu-HU" dirty="0">
                <a:solidFill>
                  <a:srgbClr val="00B050"/>
                </a:solidFill>
              </a:rPr>
              <a:t>9</a:t>
            </a:r>
          </a:p>
        </p:txBody>
      </p:sp>
      <p:sp>
        <p:nvSpPr>
          <p:cNvPr id="91" name="Szövegdoboz 90"/>
          <p:cNvSpPr txBox="1"/>
          <p:nvPr/>
        </p:nvSpPr>
        <p:spPr>
          <a:xfrm>
            <a:off x="4151784" y="5269850"/>
            <a:ext cx="279296" cy="369332"/>
          </a:xfrm>
          <a:prstGeom prst="rect">
            <a:avLst/>
          </a:prstGeom>
          <a:noFill/>
        </p:spPr>
        <p:txBody>
          <a:bodyPr wrap="square" rtlCol="0">
            <a:spAutoFit/>
          </a:bodyPr>
          <a:lstStyle/>
          <a:p>
            <a:r>
              <a:rPr lang="hu-HU" dirty="0">
                <a:solidFill>
                  <a:srgbClr val="00B050"/>
                </a:solidFill>
              </a:rPr>
              <a:t>4</a:t>
            </a:r>
          </a:p>
        </p:txBody>
      </p:sp>
      <p:sp>
        <p:nvSpPr>
          <p:cNvPr id="94" name="Szövegdoboz 93"/>
          <p:cNvSpPr txBox="1"/>
          <p:nvPr/>
        </p:nvSpPr>
        <p:spPr>
          <a:xfrm>
            <a:off x="4700195" y="3848036"/>
            <a:ext cx="279296" cy="369332"/>
          </a:xfrm>
          <a:prstGeom prst="rect">
            <a:avLst/>
          </a:prstGeom>
          <a:noFill/>
        </p:spPr>
        <p:txBody>
          <a:bodyPr wrap="square" rtlCol="0">
            <a:spAutoFit/>
          </a:bodyPr>
          <a:lstStyle/>
          <a:p>
            <a:r>
              <a:rPr lang="hu-HU" dirty="0">
                <a:solidFill>
                  <a:srgbClr val="00B050"/>
                </a:solidFill>
              </a:rPr>
              <a:t>6</a:t>
            </a:r>
          </a:p>
        </p:txBody>
      </p:sp>
      <p:sp>
        <p:nvSpPr>
          <p:cNvPr id="7" name="Slide Number Placeholder 6">
            <a:extLst>
              <a:ext uri="{FF2B5EF4-FFF2-40B4-BE49-F238E27FC236}">
                <a16:creationId xmlns:a16="http://schemas.microsoft.com/office/drawing/2014/main" id="{9417057D-1AED-44E2-9456-0D80FDAB0F7D}"/>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49" name="Title 4">
            <a:extLst>
              <a:ext uri="{FF2B5EF4-FFF2-40B4-BE49-F238E27FC236}">
                <a16:creationId xmlns:a16="http://schemas.microsoft.com/office/drawing/2014/main" id="{918F4043-B2BD-4712-A564-BF98DBBC1ED7}"/>
              </a:ext>
            </a:extLst>
          </p:cNvPr>
          <p:cNvSpPr>
            <a:spLocks noGrp="1"/>
          </p:cNvSpPr>
          <p:nvPr>
            <p:ph type="title"/>
          </p:nvPr>
        </p:nvSpPr>
        <p:spPr>
          <a:xfrm>
            <a:off x="2592925" y="624110"/>
            <a:ext cx="8911687" cy="1280890"/>
          </a:xfrm>
        </p:spPr>
        <p:txBody>
          <a:bodyPr/>
          <a:lstStyle/>
          <a:p>
            <a:r>
              <a:rPr lang="hu-HU" dirty="0"/>
              <a:t>Megoldás</a:t>
            </a:r>
            <a:endParaRPr lang="en-GB" dirty="0"/>
          </a:p>
        </p:txBody>
      </p:sp>
    </p:spTree>
    <p:extLst>
      <p:ext uri="{BB962C8B-B14F-4D97-AF65-F5344CB8AC3E}">
        <p14:creationId xmlns:p14="http://schemas.microsoft.com/office/powerpoint/2010/main" val="2643824617"/>
      </p:ext>
    </p:extLst>
  </p:cSld>
  <p:clrMapOvr>
    <a:masterClrMapping/>
  </p:clrMapOvr>
</p:sld>
</file>

<file path=ppt/theme/theme1.xml><?xml version="1.0" encoding="utf-8"?>
<a:theme xmlns:a="http://schemas.openxmlformats.org/drawingml/2006/main" name="Szálak">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EB6529532E12541A66AA8D5596F9D6F" ma:contentTypeVersion="13" ma:contentTypeDescription="Új dokumentum létrehozása." ma:contentTypeScope="" ma:versionID="c23bfd4ab80462c9dfd759921dcf26e6">
  <xsd:schema xmlns:xsd="http://www.w3.org/2001/XMLSchema" xmlns:xs="http://www.w3.org/2001/XMLSchema" xmlns:p="http://schemas.microsoft.com/office/2006/metadata/properties" xmlns:ns3="e497d766-9098-4312-9063-c7203b20471a" xmlns:ns4="6ad025bc-9453-4e28-b64e-60578e9b89e7" targetNamespace="http://schemas.microsoft.com/office/2006/metadata/properties" ma:root="true" ma:fieldsID="01a4622fc9b5fc2aea83d744953b9b87" ns3:_="" ns4:_="">
    <xsd:import namespace="e497d766-9098-4312-9063-c7203b20471a"/>
    <xsd:import namespace="6ad025bc-9453-4e28-b64e-60578e9b89e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97d766-9098-4312-9063-c7203b204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d025bc-9453-4e28-b64e-60578e9b89e7" elementFormDefault="qualified">
    <xsd:import namespace="http://schemas.microsoft.com/office/2006/documentManagement/types"/>
    <xsd:import namespace="http://schemas.microsoft.com/office/infopath/2007/PartnerControls"/>
    <xsd:element name="SharedWithUsers" ma:index="14" nillable="true" ma:displayName="Résztvevők"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Megosztva részletekkel" ma:internalName="SharedWithDetails" ma:readOnly="true">
      <xsd:simpleType>
        <xsd:restriction base="dms:Note">
          <xsd:maxLength value="255"/>
        </xsd:restriction>
      </xsd:simpleType>
    </xsd:element>
    <xsd:element name="SharingHintHash" ma:index="16" nillable="true" ma:displayName="Megosztási tipp kivonat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6E7AEE-B652-418A-ADEE-6204A5C0BB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97d766-9098-4312-9063-c7203b20471a"/>
    <ds:schemaRef ds:uri="6ad025bc-9453-4e28-b64e-60578e9b89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E4FD83-4004-4AFF-88FB-10679F918E52}">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e497d766-9098-4312-9063-c7203b20471a"/>
    <ds:schemaRef ds:uri="http://schemas.openxmlformats.org/package/2006/metadata/core-properties"/>
    <ds:schemaRef ds:uri="6ad025bc-9453-4e28-b64e-60578e9b89e7"/>
    <ds:schemaRef ds:uri="http://www.w3.org/XML/1998/namespace"/>
  </ds:schemaRefs>
</ds:datastoreItem>
</file>

<file path=customXml/itemProps3.xml><?xml version="1.0" encoding="utf-8"?>
<ds:datastoreItem xmlns:ds="http://schemas.openxmlformats.org/officeDocument/2006/customXml" ds:itemID="{940523E4-0ABF-43E1-ACD6-DBAB753051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168</TotalTime>
  <Words>3467</Words>
  <Application>Microsoft Office PowerPoint</Application>
  <PresentationFormat>Widescreen</PresentationFormat>
  <Paragraphs>1330</Paragraphs>
  <Slides>55</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3" baseType="lpstr">
      <vt:lpstr>Arial</vt:lpstr>
      <vt:lpstr>Calibri</vt:lpstr>
      <vt:lpstr>Cambria Math</vt:lpstr>
      <vt:lpstr>Century Gothic</vt:lpstr>
      <vt:lpstr>Wingdings</vt:lpstr>
      <vt:lpstr>Wingdings 3</vt:lpstr>
      <vt:lpstr>Szálak</vt:lpstr>
      <vt:lpstr>Equation</vt:lpstr>
      <vt:lpstr>8. Fejezet  Gráfok gazdasági  alkalmazásai </vt:lpstr>
      <vt:lpstr>Gráfelméleti alapfogalmak</vt:lpstr>
      <vt:lpstr>Gráfelméleti alapfogalmak</vt:lpstr>
      <vt:lpstr>Nevezetes feladattípusok irányítás nélküli gráfokban </vt:lpstr>
      <vt:lpstr>Legrövidebb út keresése két csomópont között Dijkstra címkéző algoritmusával </vt:lpstr>
      <vt:lpstr>Legrövidebb út keresése két csomópont között Dijkstra címkéző algoritmusával </vt:lpstr>
      <vt:lpstr>1. Példa Keressünk a legrövidebb utat T és L között</vt:lpstr>
      <vt:lpstr>Megoldás</vt:lpstr>
      <vt:lpstr>Megoldás</vt:lpstr>
      <vt:lpstr>Megoldás</vt:lpstr>
      <vt:lpstr>Megoldás</vt:lpstr>
      <vt:lpstr>Megoldás</vt:lpstr>
      <vt:lpstr>Megoldás</vt:lpstr>
      <vt:lpstr>Example 1</vt:lpstr>
      <vt:lpstr>Megoldás</vt:lpstr>
      <vt:lpstr>Megoldás</vt:lpstr>
      <vt:lpstr>Megoldás</vt:lpstr>
      <vt:lpstr>Megoldás</vt:lpstr>
      <vt:lpstr>Megoldás</vt:lpstr>
      <vt:lpstr>Megoldás</vt:lpstr>
      <vt:lpstr>Megoldás</vt:lpstr>
      <vt:lpstr>Minimális kifeszítő fa keresése Prim-, illetve Kruskal algoritmusokkal</vt:lpstr>
      <vt:lpstr>Minimális kifeszítő fa keresése Prim-, illetve Kruskal algoritmusokkal</vt:lpstr>
      <vt:lpstr>2. Példa: Keressünk minimális kifeszítő fát az alábbi gráfban</vt:lpstr>
      <vt:lpstr>Megoldás Kruskal algoritmussal</vt:lpstr>
      <vt:lpstr>Megoldás Prim algoritmussal</vt:lpstr>
      <vt:lpstr>Nevezetes feladattípusok irányított gráfokban </vt:lpstr>
      <vt:lpstr>Legrövidebb/leghosszabb út keresése irányított gráfban</vt:lpstr>
      <vt:lpstr>3. Példa</vt:lpstr>
      <vt:lpstr>Megoldás szomszédsági mátrix-szal</vt:lpstr>
      <vt:lpstr>Megoldás szomszédsági mátrix-szal</vt:lpstr>
      <vt:lpstr>Megoldás szomszédsági mátrix-szal</vt:lpstr>
      <vt:lpstr>Megoldás szomszédsági mátrix-szal</vt:lpstr>
      <vt:lpstr>Megoldás szomszédsági mátrix-szal</vt:lpstr>
      <vt:lpstr>Megoldás szomszédsági mátrix-szal</vt:lpstr>
      <vt:lpstr>Megoldás szomszédsági mátrix-szal</vt:lpstr>
      <vt:lpstr>Megoldás szomszédsági mátrix-szal</vt:lpstr>
      <vt:lpstr>Megoldás</vt:lpstr>
      <vt:lpstr>Hálótervezés kritikus út kereséssel</vt:lpstr>
      <vt:lpstr>Tevékenységi háló</vt:lpstr>
      <vt:lpstr>Kritikus út keresése</vt:lpstr>
      <vt:lpstr>4. Példa</vt:lpstr>
      <vt:lpstr>Tevékenységek, közvetlen előzmények, időtartam</vt:lpstr>
      <vt:lpstr>A feladat irányított gráfja (háló)</vt:lpstr>
      <vt:lpstr>A kritikus út számításának LP modellje</vt:lpstr>
      <vt:lpstr>Megoldás Excel/Solver segítségével: A kritikus út</vt:lpstr>
      <vt:lpstr>A kritikus út megrajzolása</vt:lpstr>
      <vt:lpstr>Megjegyzések</vt:lpstr>
      <vt:lpstr>Maximális folyam</vt:lpstr>
      <vt:lpstr>5. Példa</vt:lpstr>
      <vt:lpstr>Hálózati gráf</vt:lpstr>
      <vt:lpstr>Döntési változók</vt:lpstr>
      <vt:lpstr>A feladat LP modellje</vt:lpstr>
      <vt:lpstr>Megoldás Excel/Solverrel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Sebestyén Lilla Anna</dc:creator>
  <cp:lastModifiedBy>Lőrincz Sándor</cp:lastModifiedBy>
  <cp:revision>26</cp:revision>
  <dcterms:created xsi:type="dcterms:W3CDTF">2020-05-29T07:53:14Z</dcterms:created>
  <dcterms:modified xsi:type="dcterms:W3CDTF">2020-08-03T05:50:09Z</dcterms:modified>
</cp:coreProperties>
</file>